
<file path=[Content_Types].xml><?xml version="1.0" encoding="utf-8"?>
<Types xmlns="http://schemas.openxmlformats.org/package/2006/content-types">
  <Default Extension="jpg" ContentType="image/jp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</p:sldIdLst>
  <p:sldSz cx="12192000" cy="6858000"/>
  <p:notesSz cx="12192000" cy="6858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8" d="100"/>
          <a:sy n="58" d="100"/>
        </p:scale>
        <p:origin x="78" y="1122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2E3334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7" name="bg object 17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19829" y="263636"/>
            <a:ext cx="1151496" cy="652816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4163926" y="284892"/>
            <a:ext cx="3864147" cy="3302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000" b="1" i="0">
                <a:solidFill>
                  <a:srgbClr val="76717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767171"/>
                </a:solidFill>
                <a:latin typeface="Arial MT"/>
                <a:cs typeface="Arial MT"/>
              </a:defRPr>
            </a:lvl1pPr>
          </a:lstStyle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000" b="1" i="0">
                <a:solidFill>
                  <a:srgbClr val="76717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400" b="1" i="0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767171"/>
                </a:solidFill>
                <a:latin typeface="Arial MT"/>
                <a:cs typeface="Arial MT"/>
              </a:defRPr>
            </a:lvl1pPr>
          </a:lstStyle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000" b="1" i="0">
                <a:solidFill>
                  <a:srgbClr val="76717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10/2/2023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767171"/>
                </a:solidFill>
                <a:latin typeface="Arial MT"/>
                <a:cs typeface="Arial MT"/>
              </a:defRPr>
            </a:lvl1pPr>
          </a:lstStyle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000" b="1" i="0">
                <a:solidFill>
                  <a:srgbClr val="76717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10/2/2023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767171"/>
                </a:solidFill>
                <a:latin typeface="Arial MT"/>
                <a:cs typeface="Arial MT"/>
              </a:defRPr>
            </a:lvl1pPr>
          </a:lstStyle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2E3334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7" name="bg object 17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19829" y="263636"/>
            <a:ext cx="1151496" cy="652816"/>
          </a:xfrm>
          <a:prstGeom prst="rect">
            <a:avLst/>
          </a:prstGeom>
        </p:spPr>
      </p:pic>
      <p:pic>
        <p:nvPicPr>
          <p:cNvPr id="18" name="bg object 18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10/2/2023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767171"/>
                </a:solidFill>
                <a:latin typeface="Arial MT"/>
                <a:cs typeface="Arial MT"/>
              </a:defRPr>
            </a:lvl1pPr>
          </a:lstStyle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319829" y="263636"/>
            <a:ext cx="1165807" cy="652816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4163926" y="284892"/>
            <a:ext cx="3864147" cy="3302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000" b="1" i="0">
                <a:solidFill>
                  <a:srgbClr val="76717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2651711" y="2220669"/>
            <a:ext cx="6888576" cy="252476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400" b="1" i="0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11661295" y="6560678"/>
            <a:ext cx="245745" cy="19621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200" b="0" i="0">
                <a:solidFill>
                  <a:srgbClr val="767171"/>
                </a:solidFill>
                <a:latin typeface="Arial MT"/>
                <a:cs typeface="Arial MT"/>
              </a:defRPr>
            </a:lvl1pPr>
          </a:lstStyle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13" Type="http://schemas.openxmlformats.org/officeDocument/2006/relationships/image" Target="../media/image20.pn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12" Type="http://schemas.openxmlformats.org/officeDocument/2006/relationships/image" Target="../media/image1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11" Type="http://schemas.openxmlformats.org/officeDocument/2006/relationships/image" Target="../media/image18.png"/><Relationship Id="rId5" Type="http://schemas.openxmlformats.org/officeDocument/2006/relationships/image" Target="../media/image12.png"/><Relationship Id="rId10" Type="http://schemas.openxmlformats.org/officeDocument/2006/relationships/image" Target="../media/image17.png"/><Relationship Id="rId4" Type="http://schemas.openxmlformats.org/officeDocument/2006/relationships/image" Target="../media/image11.png"/><Relationship Id="rId9" Type="http://schemas.openxmlformats.org/officeDocument/2006/relationships/image" Target="../media/image16.png"/><Relationship Id="rId14" Type="http://schemas.openxmlformats.org/officeDocument/2006/relationships/image" Target="../media/image2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png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27.png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png"/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12" Type="http://schemas.openxmlformats.org/officeDocument/2006/relationships/image" Target="../media/image37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1.png"/><Relationship Id="rId11" Type="http://schemas.openxmlformats.org/officeDocument/2006/relationships/image" Target="../media/image36.png"/><Relationship Id="rId5" Type="http://schemas.openxmlformats.org/officeDocument/2006/relationships/image" Target="../media/image30.png"/><Relationship Id="rId10" Type="http://schemas.openxmlformats.org/officeDocument/2006/relationships/image" Target="../media/image35.png"/><Relationship Id="rId4" Type="http://schemas.openxmlformats.org/officeDocument/2006/relationships/image" Target="../media/image29.png"/><Relationship Id="rId9" Type="http://schemas.openxmlformats.org/officeDocument/2006/relationships/image" Target="../media/image3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27.png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5" Type="http://schemas.openxmlformats.org/officeDocument/2006/relationships/image" Target="../media/image27.png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4" Type="http://schemas.openxmlformats.org/officeDocument/2006/relationships/image" Target="../media/image2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4" Type="http://schemas.openxmlformats.org/officeDocument/2006/relationships/image" Target="../media/image2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5" Type="http://schemas.openxmlformats.org/officeDocument/2006/relationships/image" Target="../media/image27.png"/><Relationship Id="rId4" Type="http://schemas.openxmlformats.org/officeDocument/2006/relationships/image" Target="../media/image3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png"/><Relationship Id="rId3" Type="http://schemas.openxmlformats.org/officeDocument/2006/relationships/image" Target="../media/image38.png"/><Relationship Id="rId7" Type="http://schemas.openxmlformats.org/officeDocument/2006/relationships/image" Target="../media/image4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1.png"/><Relationship Id="rId11" Type="http://schemas.openxmlformats.org/officeDocument/2006/relationships/image" Target="../media/image22.png"/><Relationship Id="rId5" Type="http://schemas.openxmlformats.org/officeDocument/2006/relationships/image" Target="../media/image40.png"/><Relationship Id="rId10" Type="http://schemas.openxmlformats.org/officeDocument/2006/relationships/image" Target="../media/image45.png"/><Relationship Id="rId4" Type="http://schemas.openxmlformats.org/officeDocument/2006/relationships/image" Target="../media/image39.png"/><Relationship Id="rId9" Type="http://schemas.openxmlformats.org/officeDocument/2006/relationships/image" Target="../media/image44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7.mp4"/><Relationship Id="rId1" Type="http://schemas.microsoft.com/office/2007/relationships/media" Target="../media/media7.mp4"/><Relationship Id="rId5" Type="http://schemas.openxmlformats.org/officeDocument/2006/relationships/image" Target="../media/image27.png"/><Relationship Id="rId4" Type="http://schemas.openxmlformats.org/officeDocument/2006/relationships/image" Target="../media/image3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7" Type="http://schemas.openxmlformats.org/officeDocument/2006/relationships/image" Target="../media/image2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0.png"/><Relationship Id="rId5" Type="http://schemas.openxmlformats.org/officeDocument/2006/relationships/image" Target="../media/image49.png"/><Relationship Id="rId4" Type="http://schemas.openxmlformats.org/officeDocument/2006/relationships/image" Target="../media/image48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8.mp4"/><Relationship Id="rId1" Type="http://schemas.microsoft.com/office/2007/relationships/media" Target="../media/media8.mp4"/><Relationship Id="rId5" Type="http://schemas.openxmlformats.org/officeDocument/2006/relationships/image" Target="../media/image27.png"/><Relationship Id="rId4" Type="http://schemas.openxmlformats.org/officeDocument/2006/relationships/image" Target="../media/image3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5.png"/><Relationship Id="rId3" Type="http://schemas.openxmlformats.org/officeDocument/2006/relationships/image" Target="../media/image51.png"/><Relationship Id="rId7" Type="http://schemas.openxmlformats.org/officeDocument/2006/relationships/image" Target="../media/image54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3.png"/><Relationship Id="rId5" Type="http://schemas.openxmlformats.org/officeDocument/2006/relationships/image" Target="../media/image52.png"/><Relationship Id="rId4" Type="http://schemas.openxmlformats.org/officeDocument/2006/relationships/image" Target="../media/image22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7.pn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8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1.png"/><Relationship Id="rId4" Type="http://schemas.openxmlformats.org/officeDocument/2006/relationships/image" Target="../media/image60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4176798" y="321653"/>
            <a:ext cx="3838575" cy="283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2210"/>
              </a:lnSpc>
            </a:pP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Module 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20: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 Casualty Monitoring</a:t>
            </a:r>
            <a:endParaRPr sz="2000">
              <a:latin typeface="Arial"/>
              <a:cs typeface="Arial"/>
            </a:endParaRPr>
          </a:p>
        </p:txBody>
      </p:sp>
      <p:grpSp>
        <p:nvGrpSpPr>
          <p:cNvPr id="3" name="object 3"/>
          <p:cNvGrpSpPr/>
          <p:nvPr/>
        </p:nvGrpSpPr>
        <p:grpSpPr>
          <a:xfrm>
            <a:off x="1984" y="1001"/>
            <a:ext cx="12185015" cy="6857365"/>
            <a:chOff x="1984" y="1001"/>
            <a:chExt cx="12185015" cy="6857365"/>
          </a:xfrm>
        </p:grpSpPr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0690841" y="265168"/>
              <a:ext cx="1223520" cy="604094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984" y="1001"/>
              <a:ext cx="12184957" cy="6856998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6157240" y="5909299"/>
              <a:ext cx="2382520" cy="574675"/>
            </a:xfrm>
            <a:custGeom>
              <a:avLst/>
              <a:gdLst/>
              <a:ahLst/>
              <a:cxnLst/>
              <a:rect l="l" t="t" r="r" b="b"/>
              <a:pathLst>
                <a:path w="2382520" h="574675">
                  <a:moveTo>
                    <a:pt x="2286593" y="0"/>
                  </a:moveTo>
                  <a:lnTo>
                    <a:pt x="95699" y="0"/>
                  </a:lnTo>
                  <a:lnTo>
                    <a:pt x="58448" y="7520"/>
                  </a:lnTo>
                  <a:lnTo>
                    <a:pt x="28029" y="28029"/>
                  </a:lnTo>
                  <a:lnTo>
                    <a:pt x="7520" y="58449"/>
                  </a:lnTo>
                  <a:lnTo>
                    <a:pt x="0" y="95700"/>
                  </a:lnTo>
                  <a:lnTo>
                    <a:pt x="0" y="478489"/>
                  </a:lnTo>
                  <a:lnTo>
                    <a:pt x="7520" y="515740"/>
                  </a:lnTo>
                  <a:lnTo>
                    <a:pt x="28029" y="546160"/>
                  </a:lnTo>
                  <a:lnTo>
                    <a:pt x="58448" y="566669"/>
                  </a:lnTo>
                  <a:lnTo>
                    <a:pt x="95699" y="574190"/>
                  </a:lnTo>
                  <a:lnTo>
                    <a:pt x="2286593" y="574190"/>
                  </a:lnTo>
                  <a:lnTo>
                    <a:pt x="2323843" y="566669"/>
                  </a:lnTo>
                  <a:lnTo>
                    <a:pt x="2354263" y="546160"/>
                  </a:lnTo>
                  <a:lnTo>
                    <a:pt x="2374773" y="515740"/>
                  </a:lnTo>
                  <a:lnTo>
                    <a:pt x="2382293" y="478489"/>
                  </a:lnTo>
                  <a:lnTo>
                    <a:pt x="2382293" y="95700"/>
                  </a:lnTo>
                  <a:lnTo>
                    <a:pt x="2374773" y="58449"/>
                  </a:lnTo>
                  <a:lnTo>
                    <a:pt x="2354263" y="28029"/>
                  </a:lnTo>
                  <a:lnTo>
                    <a:pt x="2323843" y="7520"/>
                  </a:lnTo>
                  <a:lnTo>
                    <a:pt x="2286593" y="0"/>
                  </a:lnTo>
                  <a:close/>
                </a:path>
              </a:pathLst>
            </a:custGeom>
            <a:solidFill>
              <a:srgbClr val="1A1B1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 txBox="1"/>
          <p:nvPr/>
        </p:nvSpPr>
        <p:spPr>
          <a:xfrm>
            <a:off x="6399784" y="5969487"/>
            <a:ext cx="1897380" cy="498475"/>
          </a:xfrm>
          <a:prstGeom prst="rect">
            <a:avLst/>
          </a:prstGeom>
        </p:spPr>
        <p:txBody>
          <a:bodyPr vert="horz" wrap="square" lIns="0" tIns="29844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234"/>
              </a:spcBef>
            </a:pPr>
            <a:r>
              <a:rPr sz="1600" spc="-15" dirty="0">
                <a:solidFill>
                  <a:srgbClr val="FFFFFF"/>
                </a:solidFill>
                <a:latin typeface="Arial Black"/>
                <a:cs typeface="Arial Black"/>
              </a:rPr>
              <a:t>TCCC</a:t>
            </a:r>
            <a:r>
              <a:rPr sz="1600" spc="-35" dirty="0">
                <a:solidFill>
                  <a:srgbClr val="FFFFFF"/>
                </a:solidFill>
                <a:latin typeface="Arial Black"/>
                <a:cs typeface="Arial Black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TIER</a:t>
            </a:r>
            <a:r>
              <a:rPr sz="1600" spc="-2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3</a:t>
            </a:r>
            <a:endParaRPr sz="1600">
              <a:latin typeface="Arial MT"/>
              <a:cs typeface="Arial MT"/>
            </a:endParaRPr>
          </a:p>
          <a:p>
            <a:pPr algn="ctr">
              <a:lnSpc>
                <a:spcPct val="100000"/>
              </a:lnSpc>
              <a:spcBef>
                <a:spcPts val="110"/>
              </a:spcBef>
            </a:pPr>
            <a:r>
              <a:rPr sz="1300" dirty="0">
                <a:solidFill>
                  <a:srgbClr val="FFFFFF"/>
                </a:solidFill>
                <a:latin typeface="Arial MT"/>
                <a:cs typeface="Arial MT"/>
              </a:rPr>
              <a:t>Combat</a:t>
            </a:r>
            <a:r>
              <a:rPr sz="1300" spc="-3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300" spc="-5" dirty="0">
                <a:solidFill>
                  <a:srgbClr val="FFFFFF"/>
                </a:solidFill>
                <a:latin typeface="Arial MT"/>
                <a:cs typeface="Arial MT"/>
              </a:rPr>
              <a:t>Medic/Corpsman</a:t>
            </a:r>
            <a:endParaRPr sz="1300">
              <a:latin typeface="Arial MT"/>
              <a:cs typeface="Arial MT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8715363" y="5909300"/>
            <a:ext cx="2382520" cy="574675"/>
          </a:xfrm>
          <a:custGeom>
            <a:avLst/>
            <a:gdLst/>
            <a:ahLst/>
            <a:cxnLst/>
            <a:rect l="l" t="t" r="r" b="b"/>
            <a:pathLst>
              <a:path w="2382520" h="574675">
                <a:moveTo>
                  <a:pt x="2286593" y="0"/>
                </a:moveTo>
                <a:lnTo>
                  <a:pt x="95699" y="0"/>
                </a:lnTo>
                <a:lnTo>
                  <a:pt x="58448" y="7520"/>
                </a:lnTo>
                <a:lnTo>
                  <a:pt x="28029" y="28029"/>
                </a:lnTo>
                <a:lnTo>
                  <a:pt x="7520" y="58449"/>
                </a:lnTo>
                <a:lnTo>
                  <a:pt x="0" y="95700"/>
                </a:lnTo>
                <a:lnTo>
                  <a:pt x="0" y="478489"/>
                </a:lnTo>
                <a:lnTo>
                  <a:pt x="7520" y="515740"/>
                </a:lnTo>
                <a:lnTo>
                  <a:pt x="28029" y="546160"/>
                </a:lnTo>
                <a:lnTo>
                  <a:pt x="58448" y="566669"/>
                </a:lnTo>
                <a:lnTo>
                  <a:pt x="95699" y="574190"/>
                </a:lnTo>
                <a:lnTo>
                  <a:pt x="2286593" y="574190"/>
                </a:lnTo>
                <a:lnTo>
                  <a:pt x="2323843" y="566669"/>
                </a:lnTo>
                <a:lnTo>
                  <a:pt x="2354263" y="546160"/>
                </a:lnTo>
                <a:lnTo>
                  <a:pt x="2374773" y="515740"/>
                </a:lnTo>
                <a:lnTo>
                  <a:pt x="2382293" y="478489"/>
                </a:lnTo>
                <a:lnTo>
                  <a:pt x="2382293" y="95700"/>
                </a:lnTo>
                <a:lnTo>
                  <a:pt x="2374773" y="58449"/>
                </a:lnTo>
                <a:lnTo>
                  <a:pt x="2354263" y="28029"/>
                </a:lnTo>
                <a:lnTo>
                  <a:pt x="2323843" y="7520"/>
                </a:lnTo>
                <a:lnTo>
                  <a:pt x="2286593" y="0"/>
                </a:lnTo>
                <a:close/>
              </a:path>
            </a:pathLst>
          </a:custGeom>
          <a:solidFill>
            <a:srgbClr val="1A1B1B">
              <a:alpha val="28999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 txBox="1"/>
          <p:nvPr/>
        </p:nvSpPr>
        <p:spPr>
          <a:xfrm>
            <a:off x="8856936" y="5969487"/>
            <a:ext cx="2099945" cy="498475"/>
          </a:xfrm>
          <a:prstGeom prst="rect">
            <a:avLst/>
          </a:prstGeom>
        </p:spPr>
        <p:txBody>
          <a:bodyPr vert="horz" wrap="square" lIns="0" tIns="29844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234"/>
              </a:spcBef>
            </a:pPr>
            <a:r>
              <a:rPr sz="1600" spc="-15" dirty="0">
                <a:solidFill>
                  <a:srgbClr val="D9D9D9"/>
                </a:solidFill>
                <a:latin typeface="Arial Black"/>
                <a:cs typeface="Arial Black"/>
              </a:rPr>
              <a:t>TCCC</a:t>
            </a:r>
            <a:r>
              <a:rPr sz="1600" spc="-120" dirty="0">
                <a:solidFill>
                  <a:srgbClr val="D9D9D9"/>
                </a:solidFill>
                <a:latin typeface="Arial Black"/>
                <a:cs typeface="Arial Black"/>
              </a:rPr>
              <a:t> </a:t>
            </a:r>
            <a:r>
              <a:rPr sz="1600" spc="-5" dirty="0">
                <a:solidFill>
                  <a:srgbClr val="D9D9D9"/>
                </a:solidFill>
                <a:latin typeface="Arial MT"/>
                <a:cs typeface="Arial MT"/>
              </a:rPr>
              <a:t>TIER</a:t>
            </a:r>
            <a:r>
              <a:rPr sz="1600" spc="-30" dirty="0">
                <a:solidFill>
                  <a:srgbClr val="D9D9D9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D9D9D9"/>
                </a:solidFill>
                <a:latin typeface="Arial MT"/>
                <a:cs typeface="Arial MT"/>
              </a:rPr>
              <a:t>4</a:t>
            </a:r>
            <a:endParaRPr sz="1600">
              <a:latin typeface="Arial MT"/>
              <a:cs typeface="Arial MT"/>
            </a:endParaRPr>
          </a:p>
          <a:p>
            <a:pPr algn="ctr">
              <a:lnSpc>
                <a:spcPct val="100000"/>
              </a:lnSpc>
              <a:spcBef>
                <a:spcPts val="110"/>
              </a:spcBef>
            </a:pPr>
            <a:r>
              <a:rPr sz="1300" dirty="0">
                <a:solidFill>
                  <a:srgbClr val="D9D9D9"/>
                </a:solidFill>
                <a:latin typeface="Arial MT"/>
                <a:cs typeface="Arial MT"/>
              </a:rPr>
              <a:t>Combat</a:t>
            </a:r>
            <a:r>
              <a:rPr sz="1300" spc="-15" dirty="0">
                <a:solidFill>
                  <a:srgbClr val="D9D9D9"/>
                </a:solidFill>
                <a:latin typeface="Arial MT"/>
                <a:cs typeface="Arial MT"/>
              </a:rPr>
              <a:t> </a:t>
            </a:r>
            <a:r>
              <a:rPr sz="1300" spc="-5" dirty="0">
                <a:solidFill>
                  <a:srgbClr val="D9D9D9"/>
                </a:solidFill>
                <a:latin typeface="Arial MT"/>
                <a:cs typeface="Arial MT"/>
              </a:rPr>
              <a:t>Paramedic/Provider</a:t>
            </a:r>
            <a:endParaRPr sz="1300">
              <a:latin typeface="Arial MT"/>
              <a:cs typeface="Arial MT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1040996" y="5909300"/>
            <a:ext cx="2382520" cy="574675"/>
          </a:xfrm>
          <a:custGeom>
            <a:avLst/>
            <a:gdLst/>
            <a:ahLst/>
            <a:cxnLst/>
            <a:rect l="l" t="t" r="r" b="b"/>
            <a:pathLst>
              <a:path w="2382520" h="574675">
                <a:moveTo>
                  <a:pt x="2286593" y="0"/>
                </a:moveTo>
                <a:lnTo>
                  <a:pt x="95700" y="0"/>
                </a:lnTo>
                <a:lnTo>
                  <a:pt x="58449" y="7520"/>
                </a:lnTo>
                <a:lnTo>
                  <a:pt x="28029" y="28029"/>
                </a:lnTo>
                <a:lnTo>
                  <a:pt x="7520" y="58449"/>
                </a:lnTo>
                <a:lnTo>
                  <a:pt x="0" y="95700"/>
                </a:lnTo>
                <a:lnTo>
                  <a:pt x="0" y="478489"/>
                </a:lnTo>
                <a:lnTo>
                  <a:pt x="7520" y="515740"/>
                </a:lnTo>
                <a:lnTo>
                  <a:pt x="28029" y="546160"/>
                </a:lnTo>
                <a:lnTo>
                  <a:pt x="58449" y="566669"/>
                </a:lnTo>
                <a:lnTo>
                  <a:pt x="95700" y="574190"/>
                </a:lnTo>
                <a:lnTo>
                  <a:pt x="2286593" y="574190"/>
                </a:lnTo>
                <a:lnTo>
                  <a:pt x="2323844" y="566669"/>
                </a:lnTo>
                <a:lnTo>
                  <a:pt x="2354263" y="546160"/>
                </a:lnTo>
                <a:lnTo>
                  <a:pt x="2374773" y="515740"/>
                </a:lnTo>
                <a:lnTo>
                  <a:pt x="2382294" y="478489"/>
                </a:lnTo>
                <a:lnTo>
                  <a:pt x="2382294" y="95700"/>
                </a:lnTo>
                <a:lnTo>
                  <a:pt x="2374773" y="58449"/>
                </a:lnTo>
                <a:lnTo>
                  <a:pt x="2354263" y="28029"/>
                </a:lnTo>
                <a:lnTo>
                  <a:pt x="2323844" y="7520"/>
                </a:lnTo>
                <a:lnTo>
                  <a:pt x="2286593" y="0"/>
                </a:lnTo>
                <a:close/>
              </a:path>
            </a:pathLst>
          </a:custGeom>
          <a:solidFill>
            <a:srgbClr val="1A1B1B">
              <a:alpha val="28999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 txBox="1"/>
          <p:nvPr/>
        </p:nvSpPr>
        <p:spPr>
          <a:xfrm>
            <a:off x="1462545" y="5969487"/>
            <a:ext cx="1539875" cy="498475"/>
          </a:xfrm>
          <a:prstGeom prst="rect">
            <a:avLst/>
          </a:prstGeom>
        </p:spPr>
        <p:txBody>
          <a:bodyPr vert="horz" wrap="square" lIns="0" tIns="29844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234"/>
              </a:spcBef>
            </a:pPr>
            <a:r>
              <a:rPr sz="1600" spc="-15" dirty="0">
                <a:solidFill>
                  <a:srgbClr val="D9D9D9"/>
                </a:solidFill>
                <a:latin typeface="Arial Black"/>
                <a:cs typeface="Arial Black"/>
              </a:rPr>
              <a:t>TCCC</a:t>
            </a:r>
            <a:r>
              <a:rPr sz="1600" spc="-35" dirty="0">
                <a:solidFill>
                  <a:srgbClr val="D9D9D9"/>
                </a:solidFill>
                <a:latin typeface="Arial Black"/>
                <a:cs typeface="Arial Black"/>
              </a:rPr>
              <a:t> </a:t>
            </a:r>
            <a:r>
              <a:rPr sz="1600" spc="-5" dirty="0">
                <a:solidFill>
                  <a:srgbClr val="D9D9D9"/>
                </a:solidFill>
                <a:latin typeface="Arial MT"/>
                <a:cs typeface="Arial MT"/>
              </a:rPr>
              <a:t>TIER</a:t>
            </a:r>
            <a:r>
              <a:rPr sz="1600" spc="-25" dirty="0">
                <a:solidFill>
                  <a:srgbClr val="D9D9D9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D9D9D9"/>
                </a:solidFill>
                <a:latin typeface="Arial MT"/>
                <a:cs typeface="Arial MT"/>
              </a:rPr>
              <a:t>1</a:t>
            </a:r>
            <a:endParaRPr sz="1600">
              <a:latin typeface="Arial MT"/>
              <a:cs typeface="Arial MT"/>
            </a:endParaRPr>
          </a:p>
          <a:p>
            <a:pPr algn="ctr">
              <a:lnSpc>
                <a:spcPct val="100000"/>
              </a:lnSpc>
              <a:spcBef>
                <a:spcPts val="110"/>
              </a:spcBef>
            </a:pPr>
            <a:r>
              <a:rPr sz="1300" dirty="0">
                <a:solidFill>
                  <a:srgbClr val="D9D9D9"/>
                </a:solidFill>
                <a:latin typeface="Arial MT"/>
                <a:cs typeface="Arial MT"/>
              </a:rPr>
              <a:t>All</a:t>
            </a:r>
            <a:r>
              <a:rPr sz="1300" spc="-40" dirty="0">
                <a:solidFill>
                  <a:srgbClr val="D9D9D9"/>
                </a:solidFill>
                <a:latin typeface="Arial MT"/>
                <a:cs typeface="Arial MT"/>
              </a:rPr>
              <a:t> </a:t>
            </a:r>
            <a:r>
              <a:rPr sz="1300" dirty="0">
                <a:solidFill>
                  <a:srgbClr val="D9D9D9"/>
                </a:solidFill>
                <a:latin typeface="Arial MT"/>
                <a:cs typeface="Arial MT"/>
              </a:rPr>
              <a:t>Service</a:t>
            </a:r>
            <a:r>
              <a:rPr sz="1300" spc="-40" dirty="0">
                <a:solidFill>
                  <a:srgbClr val="D9D9D9"/>
                </a:solidFill>
                <a:latin typeface="Arial MT"/>
                <a:cs typeface="Arial MT"/>
              </a:rPr>
              <a:t> </a:t>
            </a:r>
            <a:r>
              <a:rPr sz="1300" dirty="0">
                <a:solidFill>
                  <a:srgbClr val="D9D9D9"/>
                </a:solidFill>
                <a:latin typeface="Arial MT"/>
                <a:cs typeface="Arial MT"/>
              </a:rPr>
              <a:t>Members</a:t>
            </a:r>
            <a:endParaRPr sz="1300">
              <a:latin typeface="Arial MT"/>
              <a:cs typeface="Arial MT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3599117" y="5909300"/>
            <a:ext cx="2382520" cy="574675"/>
          </a:xfrm>
          <a:custGeom>
            <a:avLst/>
            <a:gdLst/>
            <a:ahLst/>
            <a:cxnLst/>
            <a:rect l="l" t="t" r="r" b="b"/>
            <a:pathLst>
              <a:path w="2382520" h="574675">
                <a:moveTo>
                  <a:pt x="2286594" y="0"/>
                </a:moveTo>
                <a:lnTo>
                  <a:pt x="95700" y="0"/>
                </a:lnTo>
                <a:lnTo>
                  <a:pt x="58449" y="7520"/>
                </a:lnTo>
                <a:lnTo>
                  <a:pt x="28029" y="28029"/>
                </a:lnTo>
                <a:lnTo>
                  <a:pt x="7520" y="58449"/>
                </a:lnTo>
                <a:lnTo>
                  <a:pt x="0" y="95700"/>
                </a:lnTo>
                <a:lnTo>
                  <a:pt x="0" y="478489"/>
                </a:lnTo>
                <a:lnTo>
                  <a:pt x="7520" y="515740"/>
                </a:lnTo>
                <a:lnTo>
                  <a:pt x="28029" y="546160"/>
                </a:lnTo>
                <a:lnTo>
                  <a:pt x="58449" y="566669"/>
                </a:lnTo>
                <a:lnTo>
                  <a:pt x="95700" y="574190"/>
                </a:lnTo>
                <a:lnTo>
                  <a:pt x="2286594" y="574190"/>
                </a:lnTo>
                <a:lnTo>
                  <a:pt x="2323845" y="566669"/>
                </a:lnTo>
                <a:lnTo>
                  <a:pt x="2354264" y="546160"/>
                </a:lnTo>
                <a:lnTo>
                  <a:pt x="2374773" y="515740"/>
                </a:lnTo>
                <a:lnTo>
                  <a:pt x="2382293" y="478489"/>
                </a:lnTo>
                <a:lnTo>
                  <a:pt x="2382293" y="95700"/>
                </a:lnTo>
                <a:lnTo>
                  <a:pt x="2374773" y="58449"/>
                </a:lnTo>
                <a:lnTo>
                  <a:pt x="2354264" y="28029"/>
                </a:lnTo>
                <a:lnTo>
                  <a:pt x="2323845" y="7520"/>
                </a:lnTo>
                <a:lnTo>
                  <a:pt x="2286594" y="0"/>
                </a:lnTo>
                <a:close/>
              </a:path>
            </a:pathLst>
          </a:custGeom>
          <a:solidFill>
            <a:srgbClr val="1A1B1B">
              <a:alpha val="28999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 txBox="1"/>
          <p:nvPr/>
        </p:nvSpPr>
        <p:spPr>
          <a:xfrm>
            <a:off x="4120538" y="5969487"/>
            <a:ext cx="1339850" cy="498475"/>
          </a:xfrm>
          <a:prstGeom prst="rect">
            <a:avLst/>
          </a:prstGeom>
        </p:spPr>
        <p:txBody>
          <a:bodyPr vert="horz" wrap="square" lIns="0" tIns="2984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34"/>
              </a:spcBef>
            </a:pPr>
            <a:r>
              <a:rPr sz="1600" spc="-15" dirty="0">
                <a:solidFill>
                  <a:srgbClr val="D9D9D9"/>
                </a:solidFill>
                <a:latin typeface="Arial Black"/>
                <a:cs typeface="Arial Black"/>
              </a:rPr>
              <a:t>TCCC</a:t>
            </a:r>
            <a:r>
              <a:rPr sz="1600" spc="-50" dirty="0">
                <a:solidFill>
                  <a:srgbClr val="D9D9D9"/>
                </a:solidFill>
                <a:latin typeface="Arial Black"/>
                <a:cs typeface="Arial Black"/>
              </a:rPr>
              <a:t> </a:t>
            </a:r>
            <a:r>
              <a:rPr sz="1600" spc="-5" dirty="0">
                <a:solidFill>
                  <a:srgbClr val="D9D9D9"/>
                </a:solidFill>
                <a:latin typeface="Arial MT"/>
                <a:cs typeface="Arial MT"/>
              </a:rPr>
              <a:t>TIER</a:t>
            </a:r>
            <a:r>
              <a:rPr sz="1600" spc="-40" dirty="0">
                <a:solidFill>
                  <a:srgbClr val="D9D9D9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D9D9D9"/>
                </a:solidFill>
                <a:latin typeface="Arial MT"/>
                <a:cs typeface="Arial MT"/>
              </a:rPr>
              <a:t>2</a:t>
            </a:r>
            <a:endParaRPr sz="1600">
              <a:latin typeface="Arial MT"/>
              <a:cs typeface="Arial MT"/>
            </a:endParaRPr>
          </a:p>
          <a:p>
            <a:pPr marL="22225">
              <a:lnSpc>
                <a:spcPct val="100000"/>
              </a:lnSpc>
              <a:spcBef>
                <a:spcPts val="110"/>
              </a:spcBef>
            </a:pPr>
            <a:r>
              <a:rPr sz="1300" dirty="0">
                <a:solidFill>
                  <a:srgbClr val="D9D9D9"/>
                </a:solidFill>
                <a:latin typeface="Arial MT"/>
                <a:cs typeface="Arial MT"/>
              </a:rPr>
              <a:t>Combat</a:t>
            </a:r>
            <a:r>
              <a:rPr sz="1300" spc="-5" dirty="0">
                <a:solidFill>
                  <a:srgbClr val="D9D9D9"/>
                </a:solidFill>
                <a:latin typeface="Arial MT"/>
                <a:cs typeface="Arial MT"/>
              </a:rPr>
              <a:t> </a:t>
            </a:r>
            <a:r>
              <a:rPr sz="1300" dirty="0">
                <a:solidFill>
                  <a:srgbClr val="D9D9D9"/>
                </a:solidFill>
                <a:latin typeface="Arial MT"/>
                <a:cs typeface="Arial MT"/>
              </a:rPr>
              <a:t>Lifesaver</a:t>
            </a:r>
            <a:endParaRPr sz="1300">
              <a:latin typeface="Arial MT"/>
              <a:cs typeface="Arial MT"/>
            </a:endParaRPr>
          </a:p>
        </p:txBody>
      </p:sp>
      <p:sp>
        <p:nvSpPr>
          <p:cNvPr id="14" name="object 14"/>
          <p:cNvSpPr txBox="1">
            <a:spLocks noGrp="1"/>
          </p:cNvSpPr>
          <p:nvPr>
            <p:ph type="title"/>
          </p:nvPr>
        </p:nvSpPr>
        <p:spPr>
          <a:xfrm>
            <a:off x="1013940" y="1913221"/>
            <a:ext cx="9872980" cy="240728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05600"/>
              </a:lnSpc>
              <a:spcBef>
                <a:spcPts val="95"/>
              </a:spcBef>
              <a:tabLst>
                <a:tab pos="4030979" algn="l"/>
                <a:tab pos="4335780" algn="l"/>
              </a:tabLst>
            </a:pPr>
            <a:r>
              <a:rPr sz="5400" b="0" spc="-65" dirty="0">
                <a:solidFill>
                  <a:srgbClr val="FFFFFF"/>
                </a:solidFill>
                <a:latin typeface="Arial Black"/>
                <a:cs typeface="Arial Black"/>
              </a:rPr>
              <a:t>TACTICAL	</a:t>
            </a:r>
            <a:r>
              <a:rPr sz="5400" b="0" spc="-80" dirty="0">
                <a:solidFill>
                  <a:srgbClr val="FFFFFF"/>
                </a:solidFill>
                <a:latin typeface="Arial Black"/>
                <a:cs typeface="Arial Black"/>
              </a:rPr>
              <a:t>COMBAT </a:t>
            </a:r>
            <a:r>
              <a:rPr sz="5400" b="0" spc="-75" dirty="0">
                <a:solidFill>
                  <a:srgbClr val="FFFFFF"/>
                </a:solidFill>
                <a:latin typeface="Arial Black"/>
                <a:cs typeface="Arial Black"/>
              </a:rPr>
              <a:t> </a:t>
            </a:r>
            <a:r>
              <a:rPr sz="5400" b="0" spc="-60" dirty="0">
                <a:solidFill>
                  <a:srgbClr val="FFFFFF"/>
                </a:solidFill>
                <a:latin typeface="Arial Black"/>
                <a:cs typeface="Arial Black"/>
              </a:rPr>
              <a:t>CASUALTY	</a:t>
            </a:r>
            <a:r>
              <a:rPr sz="5400" b="0" spc="-5" dirty="0">
                <a:solidFill>
                  <a:srgbClr val="FFFFFF"/>
                </a:solidFill>
                <a:latin typeface="Arial Black"/>
                <a:cs typeface="Arial Black"/>
              </a:rPr>
              <a:t>CARE</a:t>
            </a:r>
            <a:r>
              <a:rPr sz="5400" b="0" spc="-75" dirty="0">
                <a:solidFill>
                  <a:srgbClr val="FFFFFF"/>
                </a:solidFill>
                <a:latin typeface="Arial Black"/>
                <a:cs typeface="Arial Black"/>
              </a:rPr>
              <a:t> </a:t>
            </a:r>
            <a:r>
              <a:rPr sz="5400" b="0" spc="-5" dirty="0">
                <a:solidFill>
                  <a:srgbClr val="FFFFFF"/>
                </a:solidFill>
                <a:latin typeface="Arial Black"/>
                <a:cs typeface="Arial Black"/>
              </a:rPr>
              <a:t>COURSE</a:t>
            </a:r>
            <a:endParaRPr sz="5400">
              <a:latin typeface="Arial Black"/>
              <a:cs typeface="Arial Black"/>
            </a:endParaRPr>
          </a:p>
          <a:p>
            <a:pPr marL="139700">
              <a:lnSpc>
                <a:spcPct val="100000"/>
              </a:lnSpc>
              <a:spcBef>
                <a:spcPts val="1235"/>
              </a:spcBef>
            </a:pPr>
            <a:r>
              <a:rPr sz="3200" spc="-5" dirty="0">
                <a:solidFill>
                  <a:srgbClr val="FFFFFF"/>
                </a:solidFill>
              </a:rPr>
              <a:t>MODULE</a:t>
            </a:r>
            <a:r>
              <a:rPr sz="3200" spc="-10" dirty="0">
                <a:solidFill>
                  <a:srgbClr val="FFFFFF"/>
                </a:solidFill>
              </a:rPr>
              <a:t> </a:t>
            </a:r>
            <a:r>
              <a:rPr sz="3200" dirty="0">
                <a:solidFill>
                  <a:srgbClr val="FFFFFF"/>
                </a:solidFill>
              </a:rPr>
              <a:t>20:</a:t>
            </a:r>
            <a:r>
              <a:rPr sz="3200" spc="-10" dirty="0">
                <a:solidFill>
                  <a:srgbClr val="FFFFFF"/>
                </a:solidFill>
              </a:rPr>
              <a:t> </a:t>
            </a:r>
            <a:r>
              <a:rPr sz="3200" spc="-35" dirty="0">
                <a:solidFill>
                  <a:srgbClr val="FFFFFF"/>
                </a:solidFill>
              </a:rPr>
              <a:t>CASUALTY</a:t>
            </a:r>
            <a:r>
              <a:rPr sz="3200" spc="-65" dirty="0">
                <a:solidFill>
                  <a:srgbClr val="FFFFFF"/>
                </a:solidFill>
              </a:rPr>
              <a:t> </a:t>
            </a:r>
            <a:r>
              <a:rPr sz="3200" spc="-10" dirty="0">
                <a:solidFill>
                  <a:srgbClr val="FFFFFF"/>
                </a:solidFill>
              </a:rPr>
              <a:t>MONITORING</a:t>
            </a:r>
            <a:endParaRPr sz="320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Module</a:t>
            </a:r>
            <a:r>
              <a:rPr spc="-15" dirty="0"/>
              <a:t> </a:t>
            </a:r>
            <a:r>
              <a:rPr dirty="0"/>
              <a:t>20:</a:t>
            </a:r>
            <a:r>
              <a:rPr spc="-15" dirty="0"/>
              <a:t> </a:t>
            </a:r>
            <a:r>
              <a:rPr spc="-5" dirty="0"/>
              <a:t>Casualty</a:t>
            </a:r>
            <a:r>
              <a:rPr spc="-15" dirty="0"/>
              <a:t> </a:t>
            </a:r>
            <a:r>
              <a:rPr spc="-5" dirty="0"/>
              <a:t>Monitoring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11771453" y="6546242"/>
            <a:ext cx="110489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dirty="0">
                <a:latin typeface="Arial MT"/>
                <a:cs typeface="Arial MT"/>
              </a:rPr>
              <a:t>2</a:t>
            </a:r>
            <a:endParaRPr sz="1200">
              <a:latin typeface="Arial MT"/>
              <a:cs typeface="Arial MT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963443" y="1514079"/>
            <a:ext cx="10349865" cy="4208145"/>
            <a:chOff x="963443" y="1514079"/>
            <a:chExt cx="10349865" cy="4208145"/>
          </a:xfrm>
        </p:grpSpPr>
        <p:sp>
          <p:nvSpPr>
            <p:cNvPr id="6" name="object 6"/>
            <p:cNvSpPr/>
            <p:nvPr/>
          </p:nvSpPr>
          <p:spPr>
            <a:xfrm>
              <a:off x="982493" y="1726446"/>
              <a:ext cx="10311765" cy="3976370"/>
            </a:xfrm>
            <a:custGeom>
              <a:avLst/>
              <a:gdLst/>
              <a:ahLst/>
              <a:cxnLst/>
              <a:rect l="l" t="t" r="r" b="b"/>
              <a:pathLst>
                <a:path w="10311765" h="3976370">
                  <a:moveTo>
                    <a:pt x="390712" y="1"/>
                  </a:moveTo>
                  <a:lnTo>
                    <a:pt x="441413" y="1"/>
                  </a:lnTo>
                  <a:lnTo>
                    <a:pt x="492113" y="1"/>
                  </a:lnTo>
                  <a:lnTo>
                    <a:pt x="542813" y="1"/>
                  </a:lnTo>
                  <a:lnTo>
                    <a:pt x="593513" y="1"/>
                  </a:lnTo>
                  <a:lnTo>
                    <a:pt x="644214" y="1"/>
                  </a:lnTo>
                  <a:lnTo>
                    <a:pt x="694914" y="1"/>
                  </a:lnTo>
                  <a:lnTo>
                    <a:pt x="745614" y="1"/>
                  </a:lnTo>
                  <a:lnTo>
                    <a:pt x="796315" y="1"/>
                  </a:lnTo>
                  <a:lnTo>
                    <a:pt x="847015" y="1"/>
                  </a:lnTo>
                  <a:lnTo>
                    <a:pt x="897715" y="1"/>
                  </a:lnTo>
                  <a:lnTo>
                    <a:pt x="948415" y="1"/>
                  </a:lnTo>
                  <a:lnTo>
                    <a:pt x="999116" y="1"/>
                  </a:lnTo>
                  <a:lnTo>
                    <a:pt x="1049816" y="1"/>
                  </a:lnTo>
                  <a:lnTo>
                    <a:pt x="1100516" y="1"/>
                  </a:lnTo>
                  <a:lnTo>
                    <a:pt x="1151216" y="1"/>
                  </a:lnTo>
                  <a:lnTo>
                    <a:pt x="1201917" y="1"/>
                  </a:lnTo>
                  <a:lnTo>
                    <a:pt x="1252617" y="1"/>
                  </a:lnTo>
                  <a:lnTo>
                    <a:pt x="1303317" y="1"/>
                  </a:lnTo>
                  <a:lnTo>
                    <a:pt x="1354017" y="1"/>
                  </a:lnTo>
                  <a:lnTo>
                    <a:pt x="1404718" y="1"/>
                  </a:lnTo>
                  <a:lnTo>
                    <a:pt x="1455418" y="1"/>
                  </a:lnTo>
                  <a:lnTo>
                    <a:pt x="1506118" y="1"/>
                  </a:lnTo>
                  <a:lnTo>
                    <a:pt x="1556818" y="1"/>
                  </a:lnTo>
                  <a:lnTo>
                    <a:pt x="1607519" y="1"/>
                  </a:lnTo>
                  <a:lnTo>
                    <a:pt x="1658219" y="1"/>
                  </a:lnTo>
                  <a:lnTo>
                    <a:pt x="1708919" y="1"/>
                  </a:lnTo>
                  <a:lnTo>
                    <a:pt x="1759619" y="1"/>
                  </a:lnTo>
                  <a:lnTo>
                    <a:pt x="1810320" y="1"/>
                  </a:lnTo>
                  <a:lnTo>
                    <a:pt x="1861020" y="1"/>
                  </a:lnTo>
                  <a:lnTo>
                    <a:pt x="1911720" y="1"/>
                  </a:lnTo>
                  <a:lnTo>
                    <a:pt x="1962420" y="1"/>
                  </a:lnTo>
                  <a:lnTo>
                    <a:pt x="2013121" y="1"/>
                  </a:lnTo>
                  <a:lnTo>
                    <a:pt x="2063821" y="1"/>
                  </a:lnTo>
                  <a:lnTo>
                    <a:pt x="2114521" y="1"/>
                  </a:lnTo>
                  <a:lnTo>
                    <a:pt x="2165221" y="1"/>
                  </a:lnTo>
                  <a:lnTo>
                    <a:pt x="2215922" y="1"/>
                  </a:lnTo>
                  <a:lnTo>
                    <a:pt x="2266622" y="1"/>
                  </a:lnTo>
                  <a:lnTo>
                    <a:pt x="2317322" y="1"/>
                  </a:lnTo>
                  <a:lnTo>
                    <a:pt x="2368022" y="1"/>
                  </a:lnTo>
                  <a:lnTo>
                    <a:pt x="2418723" y="1"/>
                  </a:lnTo>
                  <a:lnTo>
                    <a:pt x="2469423" y="1"/>
                  </a:lnTo>
                  <a:lnTo>
                    <a:pt x="2520123" y="1"/>
                  </a:lnTo>
                  <a:lnTo>
                    <a:pt x="2570823" y="1"/>
                  </a:lnTo>
                  <a:lnTo>
                    <a:pt x="2621524" y="1"/>
                  </a:lnTo>
                  <a:lnTo>
                    <a:pt x="2672224" y="1"/>
                  </a:lnTo>
                  <a:lnTo>
                    <a:pt x="2722924" y="1"/>
                  </a:lnTo>
                  <a:lnTo>
                    <a:pt x="2773625" y="1"/>
                  </a:lnTo>
                  <a:lnTo>
                    <a:pt x="2824325" y="1"/>
                  </a:lnTo>
                  <a:lnTo>
                    <a:pt x="2875025" y="1"/>
                  </a:lnTo>
                  <a:lnTo>
                    <a:pt x="2925725" y="1"/>
                  </a:lnTo>
                  <a:lnTo>
                    <a:pt x="2976426" y="1"/>
                  </a:lnTo>
                  <a:lnTo>
                    <a:pt x="3027126" y="1"/>
                  </a:lnTo>
                  <a:lnTo>
                    <a:pt x="3077826" y="1"/>
                  </a:lnTo>
                  <a:lnTo>
                    <a:pt x="3128526" y="1"/>
                  </a:lnTo>
                  <a:lnTo>
                    <a:pt x="3179227" y="1"/>
                  </a:lnTo>
                  <a:lnTo>
                    <a:pt x="3229927" y="1"/>
                  </a:lnTo>
                  <a:lnTo>
                    <a:pt x="3280627" y="1"/>
                  </a:lnTo>
                  <a:lnTo>
                    <a:pt x="3331327" y="1"/>
                  </a:lnTo>
                  <a:lnTo>
                    <a:pt x="3382028" y="1"/>
                  </a:lnTo>
                  <a:lnTo>
                    <a:pt x="3432728" y="1"/>
                  </a:lnTo>
                  <a:lnTo>
                    <a:pt x="3483428" y="1"/>
                  </a:lnTo>
                  <a:lnTo>
                    <a:pt x="3534128" y="1"/>
                  </a:lnTo>
                  <a:lnTo>
                    <a:pt x="3584829" y="1"/>
                  </a:lnTo>
                  <a:lnTo>
                    <a:pt x="3635529" y="1"/>
                  </a:lnTo>
                  <a:lnTo>
                    <a:pt x="3686229" y="1"/>
                  </a:lnTo>
                  <a:lnTo>
                    <a:pt x="3736929" y="1"/>
                  </a:lnTo>
                  <a:lnTo>
                    <a:pt x="3787630" y="1"/>
                  </a:lnTo>
                  <a:lnTo>
                    <a:pt x="3838330" y="1"/>
                  </a:lnTo>
                  <a:lnTo>
                    <a:pt x="3889030" y="1"/>
                  </a:lnTo>
                  <a:lnTo>
                    <a:pt x="3939730" y="1"/>
                  </a:lnTo>
                  <a:lnTo>
                    <a:pt x="3990431" y="1"/>
                  </a:lnTo>
                  <a:lnTo>
                    <a:pt x="4041131" y="1"/>
                  </a:lnTo>
                  <a:lnTo>
                    <a:pt x="4091831" y="1"/>
                  </a:lnTo>
                  <a:lnTo>
                    <a:pt x="4142532" y="1"/>
                  </a:lnTo>
                  <a:lnTo>
                    <a:pt x="4193232" y="1"/>
                  </a:lnTo>
                  <a:lnTo>
                    <a:pt x="4243932" y="1"/>
                  </a:lnTo>
                  <a:lnTo>
                    <a:pt x="4294632" y="1"/>
                  </a:lnTo>
                  <a:lnTo>
                    <a:pt x="4345333" y="1"/>
                  </a:lnTo>
                  <a:lnTo>
                    <a:pt x="4396033" y="0"/>
                  </a:lnTo>
                  <a:lnTo>
                    <a:pt x="4446733" y="0"/>
                  </a:lnTo>
                  <a:lnTo>
                    <a:pt x="4497433" y="0"/>
                  </a:lnTo>
                  <a:lnTo>
                    <a:pt x="4548134" y="0"/>
                  </a:lnTo>
                  <a:lnTo>
                    <a:pt x="4598834" y="0"/>
                  </a:lnTo>
                  <a:lnTo>
                    <a:pt x="4649534" y="0"/>
                  </a:lnTo>
                  <a:lnTo>
                    <a:pt x="4700234" y="0"/>
                  </a:lnTo>
                  <a:lnTo>
                    <a:pt x="4750935" y="0"/>
                  </a:lnTo>
                  <a:lnTo>
                    <a:pt x="4801635" y="0"/>
                  </a:lnTo>
                  <a:lnTo>
                    <a:pt x="4852335" y="0"/>
                  </a:lnTo>
                  <a:lnTo>
                    <a:pt x="4903035" y="0"/>
                  </a:lnTo>
                  <a:lnTo>
                    <a:pt x="4953736" y="0"/>
                  </a:lnTo>
                  <a:lnTo>
                    <a:pt x="5004436" y="0"/>
                  </a:lnTo>
                  <a:lnTo>
                    <a:pt x="5055136" y="0"/>
                  </a:lnTo>
                  <a:lnTo>
                    <a:pt x="5105836" y="0"/>
                  </a:lnTo>
                  <a:lnTo>
                    <a:pt x="5156537" y="0"/>
                  </a:lnTo>
                  <a:lnTo>
                    <a:pt x="5207237" y="0"/>
                  </a:lnTo>
                  <a:lnTo>
                    <a:pt x="5257937" y="0"/>
                  </a:lnTo>
                  <a:lnTo>
                    <a:pt x="5308638" y="0"/>
                  </a:lnTo>
                  <a:lnTo>
                    <a:pt x="5359338" y="0"/>
                  </a:lnTo>
                  <a:lnTo>
                    <a:pt x="5410038" y="0"/>
                  </a:lnTo>
                  <a:lnTo>
                    <a:pt x="5460738" y="0"/>
                  </a:lnTo>
                  <a:lnTo>
                    <a:pt x="5511439" y="0"/>
                  </a:lnTo>
                  <a:lnTo>
                    <a:pt x="5562139" y="0"/>
                  </a:lnTo>
                  <a:lnTo>
                    <a:pt x="5612839" y="0"/>
                  </a:lnTo>
                  <a:lnTo>
                    <a:pt x="5663539" y="0"/>
                  </a:lnTo>
                  <a:lnTo>
                    <a:pt x="5714240" y="0"/>
                  </a:lnTo>
                  <a:lnTo>
                    <a:pt x="5764940" y="0"/>
                  </a:lnTo>
                  <a:lnTo>
                    <a:pt x="5815640" y="0"/>
                  </a:lnTo>
                  <a:lnTo>
                    <a:pt x="5866340" y="0"/>
                  </a:lnTo>
                  <a:lnTo>
                    <a:pt x="5917041" y="0"/>
                  </a:lnTo>
                  <a:lnTo>
                    <a:pt x="5967741" y="0"/>
                  </a:lnTo>
                  <a:lnTo>
                    <a:pt x="6018441" y="0"/>
                  </a:lnTo>
                  <a:lnTo>
                    <a:pt x="6069142" y="0"/>
                  </a:lnTo>
                  <a:lnTo>
                    <a:pt x="6119842" y="0"/>
                  </a:lnTo>
                  <a:lnTo>
                    <a:pt x="6170542" y="0"/>
                  </a:lnTo>
                  <a:lnTo>
                    <a:pt x="6221242" y="0"/>
                  </a:lnTo>
                  <a:lnTo>
                    <a:pt x="6271943" y="0"/>
                  </a:lnTo>
                  <a:lnTo>
                    <a:pt x="6322643" y="0"/>
                  </a:lnTo>
                  <a:lnTo>
                    <a:pt x="6373343" y="0"/>
                  </a:lnTo>
                  <a:lnTo>
                    <a:pt x="6424043" y="0"/>
                  </a:lnTo>
                  <a:lnTo>
                    <a:pt x="6474744" y="0"/>
                  </a:lnTo>
                  <a:lnTo>
                    <a:pt x="6525444" y="0"/>
                  </a:lnTo>
                  <a:lnTo>
                    <a:pt x="6576144" y="0"/>
                  </a:lnTo>
                  <a:lnTo>
                    <a:pt x="6626844" y="0"/>
                  </a:lnTo>
                  <a:lnTo>
                    <a:pt x="6677545" y="0"/>
                  </a:lnTo>
                  <a:lnTo>
                    <a:pt x="6728245" y="0"/>
                  </a:lnTo>
                  <a:lnTo>
                    <a:pt x="6778945" y="0"/>
                  </a:lnTo>
                  <a:lnTo>
                    <a:pt x="6829646" y="0"/>
                  </a:lnTo>
                  <a:lnTo>
                    <a:pt x="6880346" y="0"/>
                  </a:lnTo>
                  <a:lnTo>
                    <a:pt x="6931046" y="0"/>
                  </a:lnTo>
                  <a:lnTo>
                    <a:pt x="6981746" y="0"/>
                  </a:lnTo>
                  <a:lnTo>
                    <a:pt x="7032447" y="0"/>
                  </a:lnTo>
                  <a:lnTo>
                    <a:pt x="7083147" y="0"/>
                  </a:lnTo>
                  <a:lnTo>
                    <a:pt x="7133847" y="0"/>
                  </a:lnTo>
                  <a:lnTo>
                    <a:pt x="7184547" y="0"/>
                  </a:lnTo>
                  <a:lnTo>
                    <a:pt x="7235248" y="0"/>
                  </a:lnTo>
                  <a:lnTo>
                    <a:pt x="7285948" y="0"/>
                  </a:lnTo>
                  <a:lnTo>
                    <a:pt x="7336648" y="0"/>
                  </a:lnTo>
                  <a:lnTo>
                    <a:pt x="7387349" y="0"/>
                  </a:lnTo>
                  <a:lnTo>
                    <a:pt x="7438049" y="0"/>
                  </a:lnTo>
                  <a:lnTo>
                    <a:pt x="7488749" y="0"/>
                  </a:lnTo>
                  <a:lnTo>
                    <a:pt x="7539449" y="0"/>
                  </a:lnTo>
                  <a:lnTo>
                    <a:pt x="7590150" y="0"/>
                  </a:lnTo>
                  <a:lnTo>
                    <a:pt x="7640850" y="0"/>
                  </a:lnTo>
                  <a:lnTo>
                    <a:pt x="7691550" y="0"/>
                  </a:lnTo>
                  <a:lnTo>
                    <a:pt x="7742250" y="0"/>
                  </a:lnTo>
                  <a:lnTo>
                    <a:pt x="7792951" y="0"/>
                  </a:lnTo>
                  <a:lnTo>
                    <a:pt x="7843651" y="0"/>
                  </a:lnTo>
                  <a:lnTo>
                    <a:pt x="7894351" y="0"/>
                  </a:lnTo>
                  <a:lnTo>
                    <a:pt x="7945051" y="0"/>
                  </a:lnTo>
                  <a:lnTo>
                    <a:pt x="7995752" y="0"/>
                  </a:lnTo>
                  <a:lnTo>
                    <a:pt x="8046452" y="0"/>
                  </a:lnTo>
                  <a:lnTo>
                    <a:pt x="8097152" y="0"/>
                  </a:lnTo>
                  <a:lnTo>
                    <a:pt x="8147853" y="0"/>
                  </a:lnTo>
                  <a:lnTo>
                    <a:pt x="8198553" y="0"/>
                  </a:lnTo>
                  <a:lnTo>
                    <a:pt x="8249253" y="0"/>
                  </a:lnTo>
                  <a:lnTo>
                    <a:pt x="8299953" y="0"/>
                  </a:lnTo>
                  <a:lnTo>
                    <a:pt x="8350654" y="0"/>
                  </a:lnTo>
                  <a:lnTo>
                    <a:pt x="8401354" y="0"/>
                  </a:lnTo>
                  <a:lnTo>
                    <a:pt x="8452054" y="0"/>
                  </a:lnTo>
                  <a:lnTo>
                    <a:pt x="8502755" y="0"/>
                  </a:lnTo>
                  <a:lnTo>
                    <a:pt x="8553455" y="0"/>
                  </a:lnTo>
                  <a:lnTo>
                    <a:pt x="8604155" y="0"/>
                  </a:lnTo>
                  <a:lnTo>
                    <a:pt x="8654855" y="0"/>
                  </a:lnTo>
                  <a:lnTo>
                    <a:pt x="8705556" y="0"/>
                  </a:lnTo>
                  <a:lnTo>
                    <a:pt x="8756256" y="0"/>
                  </a:lnTo>
                  <a:lnTo>
                    <a:pt x="8806956" y="0"/>
                  </a:lnTo>
                  <a:lnTo>
                    <a:pt x="8857656" y="0"/>
                  </a:lnTo>
                  <a:lnTo>
                    <a:pt x="8908357" y="0"/>
                  </a:lnTo>
                  <a:lnTo>
                    <a:pt x="8959057" y="0"/>
                  </a:lnTo>
                  <a:lnTo>
                    <a:pt x="9018291" y="2345"/>
                  </a:lnTo>
                  <a:lnTo>
                    <a:pt x="9075467" y="9204"/>
                  </a:lnTo>
                  <a:lnTo>
                    <a:pt x="9130188" y="20308"/>
                  </a:lnTo>
                  <a:lnTo>
                    <a:pt x="9182057" y="35391"/>
                  </a:lnTo>
                  <a:lnTo>
                    <a:pt x="9230677" y="54186"/>
                  </a:lnTo>
                  <a:lnTo>
                    <a:pt x="9275650" y="76426"/>
                  </a:lnTo>
                  <a:lnTo>
                    <a:pt x="9316579" y="101842"/>
                  </a:lnTo>
                  <a:lnTo>
                    <a:pt x="9353067" y="130169"/>
                  </a:lnTo>
                  <a:lnTo>
                    <a:pt x="9384716" y="161139"/>
                  </a:lnTo>
                  <a:lnTo>
                    <a:pt x="9411130" y="194484"/>
                  </a:lnTo>
                  <a:lnTo>
                    <a:pt x="9431910" y="229938"/>
                  </a:lnTo>
                  <a:lnTo>
                    <a:pt x="9446660" y="267234"/>
                  </a:lnTo>
                  <a:lnTo>
                    <a:pt x="10311321" y="1950918"/>
                  </a:lnTo>
                  <a:lnTo>
                    <a:pt x="9446660" y="3709066"/>
                  </a:lnTo>
                  <a:lnTo>
                    <a:pt x="9431910" y="3746362"/>
                  </a:lnTo>
                  <a:lnTo>
                    <a:pt x="9411130" y="3781816"/>
                  </a:lnTo>
                  <a:lnTo>
                    <a:pt x="9384716" y="3815162"/>
                  </a:lnTo>
                  <a:lnTo>
                    <a:pt x="9353067" y="3846132"/>
                  </a:lnTo>
                  <a:lnTo>
                    <a:pt x="9316579" y="3874458"/>
                  </a:lnTo>
                  <a:lnTo>
                    <a:pt x="9275650" y="3899875"/>
                  </a:lnTo>
                  <a:lnTo>
                    <a:pt x="9230677" y="3922114"/>
                  </a:lnTo>
                  <a:lnTo>
                    <a:pt x="9182057" y="3940909"/>
                  </a:lnTo>
                  <a:lnTo>
                    <a:pt x="9130188" y="3955992"/>
                  </a:lnTo>
                  <a:lnTo>
                    <a:pt x="9075467" y="3967097"/>
                  </a:lnTo>
                  <a:lnTo>
                    <a:pt x="9018291" y="3973955"/>
                  </a:lnTo>
                  <a:lnTo>
                    <a:pt x="8959057" y="3976301"/>
                  </a:lnTo>
                  <a:lnTo>
                    <a:pt x="458805" y="3976301"/>
                  </a:lnTo>
                  <a:lnTo>
                    <a:pt x="401328" y="3974049"/>
                  </a:lnTo>
                  <a:lnTo>
                    <a:pt x="346839" y="3967462"/>
                  </a:lnTo>
                  <a:lnTo>
                    <a:pt x="295540" y="3956789"/>
                  </a:lnTo>
                  <a:lnTo>
                    <a:pt x="247636" y="3942283"/>
                  </a:lnTo>
                  <a:lnTo>
                    <a:pt x="203330" y="3924194"/>
                  </a:lnTo>
                  <a:lnTo>
                    <a:pt x="162824" y="3902774"/>
                  </a:lnTo>
                  <a:lnTo>
                    <a:pt x="126322" y="3878273"/>
                  </a:lnTo>
                  <a:lnTo>
                    <a:pt x="94028" y="3850944"/>
                  </a:lnTo>
                  <a:lnTo>
                    <a:pt x="66144" y="3821036"/>
                  </a:lnTo>
                  <a:lnTo>
                    <a:pt x="42874" y="3788801"/>
                  </a:lnTo>
                  <a:lnTo>
                    <a:pt x="24421" y="3754491"/>
                  </a:lnTo>
                  <a:lnTo>
                    <a:pt x="10989" y="3718355"/>
                  </a:lnTo>
                  <a:lnTo>
                    <a:pt x="2781" y="3680647"/>
                  </a:lnTo>
                  <a:lnTo>
                    <a:pt x="0" y="3641615"/>
                  </a:lnTo>
                  <a:lnTo>
                    <a:pt x="0" y="317351"/>
                  </a:lnTo>
                  <a:lnTo>
                    <a:pt x="2075" y="275660"/>
                  </a:lnTo>
                  <a:lnTo>
                    <a:pt x="8382" y="236047"/>
                  </a:lnTo>
                  <a:lnTo>
                    <a:pt x="19036" y="198730"/>
                  </a:lnTo>
                  <a:lnTo>
                    <a:pt x="53863" y="131859"/>
                  </a:lnTo>
                  <a:lnTo>
                    <a:pt x="107500" y="76799"/>
                  </a:lnTo>
                  <a:lnTo>
                    <a:pt x="141668" y="54245"/>
                  </a:lnTo>
                  <a:lnTo>
                    <a:pt x="180891" y="35301"/>
                  </a:lnTo>
                  <a:lnTo>
                    <a:pt x="225290" y="20186"/>
                  </a:lnTo>
                  <a:lnTo>
                    <a:pt x="274981" y="9118"/>
                  </a:lnTo>
                  <a:lnTo>
                    <a:pt x="330082" y="2317"/>
                  </a:lnTo>
                  <a:lnTo>
                    <a:pt x="390712" y="1"/>
                  </a:lnTo>
                  <a:close/>
                </a:path>
              </a:pathLst>
            </a:custGeom>
            <a:ln w="38100">
              <a:solidFill>
                <a:srgbClr val="2E3334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4448661" y="1514079"/>
              <a:ext cx="2580005" cy="437515"/>
            </a:xfrm>
            <a:custGeom>
              <a:avLst/>
              <a:gdLst/>
              <a:ahLst/>
              <a:cxnLst/>
              <a:rect l="l" t="t" r="r" b="b"/>
              <a:pathLst>
                <a:path w="2580004" h="437514">
                  <a:moveTo>
                    <a:pt x="2579485" y="0"/>
                  </a:moveTo>
                  <a:lnTo>
                    <a:pt x="0" y="0"/>
                  </a:lnTo>
                  <a:lnTo>
                    <a:pt x="0" y="437068"/>
                  </a:lnTo>
                  <a:lnTo>
                    <a:pt x="2579485" y="437068"/>
                  </a:lnTo>
                  <a:lnTo>
                    <a:pt x="2579485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8" name="object 8"/>
          <p:cNvGrpSpPr/>
          <p:nvPr/>
        </p:nvGrpSpPr>
        <p:grpSpPr>
          <a:xfrm>
            <a:off x="941219" y="5857647"/>
            <a:ext cx="10106660" cy="454659"/>
            <a:chOff x="941219" y="5857647"/>
            <a:chExt cx="10106660" cy="454659"/>
          </a:xfrm>
        </p:grpSpPr>
        <p:sp>
          <p:nvSpPr>
            <p:cNvPr id="9" name="object 9"/>
            <p:cNvSpPr/>
            <p:nvPr/>
          </p:nvSpPr>
          <p:spPr>
            <a:xfrm>
              <a:off x="982494" y="5898922"/>
              <a:ext cx="10024110" cy="372110"/>
            </a:xfrm>
            <a:custGeom>
              <a:avLst/>
              <a:gdLst/>
              <a:ahLst/>
              <a:cxnLst/>
              <a:rect l="l" t="t" r="r" b="b"/>
              <a:pathLst>
                <a:path w="10024110" h="372110">
                  <a:moveTo>
                    <a:pt x="9816754" y="0"/>
                  </a:moveTo>
                  <a:lnTo>
                    <a:pt x="0" y="0"/>
                  </a:lnTo>
                  <a:lnTo>
                    <a:pt x="0" y="371576"/>
                  </a:lnTo>
                  <a:lnTo>
                    <a:pt x="9816754" y="371576"/>
                  </a:lnTo>
                  <a:lnTo>
                    <a:pt x="10024089" y="185788"/>
                  </a:lnTo>
                  <a:lnTo>
                    <a:pt x="9816754" y="0"/>
                  </a:lnTo>
                  <a:close/>
                </a:path>
              </a:pathLst>
            </a:custGeom>
            <a:solidFill>
              <a:srgbClr val="D9D9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982494" y="5898922"/>
              <a:ext cx="10024110" cy="372110"/>
            </a:xfrm>
            <a:custGeom>
              <a:avLst/>
              <a:gdLst/>
              <a:ahLst/>
              <a:cxnLst/>
              <a:rect l="l" t="t" r="r" b="b"/>
              <a:pathLst>
                <a:path w="10024110" h="372110">
                  <a:moveTo>
                    <a:pt x="0" y="0"/>
                  </a:moveTo>
                  <a:lnTo>
                    <a:pt x="9816754" y="0"/>
                  </a:lnTo>
                  <a:lnTo>
                    <a:pt x="10024089" y="185789"/>
                  </a:lnTo>
                  <a:lnTo>
                    <a:pt x="9816754" y="371576"/>
                  </a:lnTo>
                  <a:lnTo>
                    <a:pt x="0" y="371576"/>
                  </a:lnTo>
                  <a:lnTo>
                    <a:pt x="0" y="0"/>
                  </a:lnTo>
                  <a:close/>
                </a:path>
              </a:pathLst>
            </a:custGeom>
            <a:ln w="82550">
              <a:solidFill>
                <a:srgbClr val="D9D9D9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1" name="object 11"/>
          <p:cNvSpPr txBox="1"/>
          <p:nvPr/>
        </p:nvSpPr>
        <p:spPr>
          <a:xfrm>
            <a:off x="1528433" y="1111528"/>
            <a:ext cx="9135745" cy="803275"/>
          </a:xfrm>
          <a:prstGeom prst="rect">
            <a:avLst/>
          </a:prstGeom>
        </p:spPr>
        <p:txBody>
          <a:bodyPr vert="horz" wrap="square" lIns="0" tIns="7112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60"/>
              </a:spcBef>
            </a:pPr>
            <a:r>
              <a:rPr sz="1800" b="1" spc="-20" dirty="0">
                <a:solidFill>
                  <a:srgbClr val="921928"/>
                </a:solidFill>
                <a:latin typeface="Arial"/>
                <a:cs typeface="Arial"/>
              </a:rPr>
              <a:t>TACTICAL</a:t>
            </a:r>
            <a:r>
              <a:rPr sz="1800" b="1" spc="-30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1800" b="1" spc="-25" dirty="0">
                <a:solidFill>
                  <a:srgbClr val="921928"/>
                </a:solidFill>
                <a:latin typeface="Arial"/>
                <a:cs typeface="Arial"/>
              </a:rPr>
              <a:t>COMBAT</a:t>
            </a:r>
            <a:r>
              <a:rPr sz="1800" b="1" spc="5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1800" b="1" spc="-20" dirty="0">
                <a:solidFill>
                  <a:srgbClr val="921928"/>
                </a:solidFill>
                <a:latin typeface="Arial"/>
                <a:cs typeface="Arial"/>
              </a:rPr>
              <a:t>CASUALTY</a:t>
            </a:r>
            <a:r>
              <a:rPr sz="1800" b="1" spc="-25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921928"/>
                </a:solidFill>
                <a:latin typeface="Arial"/>
                <a:cs typeface="Arial"/>
              </a:rPr>
              <a:t>CARE</a:t>
            </a:r>
            <a:r>
              <a:rPr sz="1800" b="1" spc="10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921928"/>
                </a:solidFill>
                <a:latin typeface="Arial"/>
                <a:cs typeface="Arial"/>
              </a:rPr>
              <a:t>(TCCC)</a:t>
            </a:r>
            <a:r>
              <a:rPr sz="1800" b="1" spc="5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921928"/>
                </a:solidFill>
                <a:latin typeface="Arial"/>
                <a:cs typeface="Arial"/>
              </a:rPr>
              <a:t>ROLE-BASED</a:t>
            </a:r>
            <a:r>
              <a:rPr sz="1800" b="1" spc="10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921928"/>
                </a:solidFill>
                <a:latin typeface="Arial"/>
                <a:cs typeface="Arial"/>
              </a:rPr>
              <a:t>TRAINING</a:t>
            </a:r>
            <a:r>
              <a:rPr sz="1800" b="1" spc="5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921928"/>
                </a:solidFill>
                <a:latin typeface="Arial"/>
                <a:cs typeface="Arial"/>
              </a:rPr>
              <a:t>SPECTRUM</a:t>
            </a:r>
            <a:endParaRPr sz="1800">
              <a:latin typeface="Arial"/>
              <a:cs typeface="Arial"/>
            </a:endParaRPr>
          </a:p>
          <a:p>
            <a:pPr marR="707390" algn="ctr">
              <a:lnSpc>
                <a:spcPct val="100000"/>
              </a:lnSpc>
              <a:spcBef>
                <a:spcPts val="620"/>
              </a:spcBef>
            </a:pPr>
            <a:r>
              <a:rPr sz="2400" b="1" spc="-5" dirty="0">
                <a:latin typeface="Arial"/>
                <a:cs typeface="Arial"/>
              </a:rPr>
              <a:t>ROLE</a:t>
            </a:r>
            <a:r>
              <a:rPr sz="2400" b="1" spc="-30" dirty="0">
                <a:latin typeface="Arial"/>
                <a:cs typeface="Arial"/>
              </a:rPr>
              <a:t> </a:t>
            </a:r>
            <a:r>
              <a:rPr sz="2400" b="1" dirty="0">
                <a:latin typeface="Arial"/>
                <a:cs typeface="Arial"/>
              </a:rPr>
              <a:t>1</a:t>
            </a:r>
            <a:r>
              <a:rPr sz="2400" b="1" spc="-30" dirty="0">
                <a:latin typeface="Arial"/>
                <a:cs typeface="Arial"/>
              </a:rPr>
              <a:t> </a:t>
            </a:r>
            <a:r>
              <a:rPr sz="2400" b="1" dirty="0">
                <a:latin typeface="Arial"/>
                <a:cs typeface="Arial"/>
              </a:rPr>
              <a:t>CARE</a:t>
            </a:r>
            <a:endParaRPr sz="2400">
              <a:latin typeface="Arial"/>
              <a:cs typeface="Arial"/>
            </a:endParaRPr>
          </a:p>
        </p:txBody>
      </p:sp>
      <p:grpSp>
        <p:nvGrpSpPr>
          <p:cNvPr id="12" name="object 12"/>
          <p:cNvGrpSpPr/>
          <p:nvPr/>
        </p:nvGrpSpPr>
        <p:grpSpPr>
          <a:xfrm>
            <a:off x="2508911" y="1942682"/>
            <a:ext cx="2519680" cy="617855"/>
            <a:chOff x="2508911" y="1942682"/>
            <a:chExt cx="2519680" cy="617855"/>
          </a:xfrm>
        </p:grpSpPr>
        <p:sp>
          <p:nvSpPr>
            <p:cNvPr id="13" name="object 13"/>
            <p:cNvSpPr/>
            <p:nvPr/>
          </p:nvSpPr>
          <p:spPr>
            <a:xfrm>
              <a:off x="2521611" y="2219692"/>
              <a:ext cx="2494280" cy="316230"/>
            </a:xfrm>
            <a:custGeom>
              <a:avLst/>
              <a:gdLst/>
              <a:ahLst/>
              <a:cxnLst/>
              <a:rect l="l" t="t" r="r" b="b"/>
              <a:pathLst>
                <a:path w="2494279" h="316230">
                  <a:moveTo>
                    <a:pt x="0" y="316160"/>
                  </a:moveTo>
                  <a:lnTo>
                    <a:pt x="3490" y="269440"/>
                  </a:lnTo>
                  <a:lnTo>
                    <a:pt x="13628" y="224848"/>
                  </a:lnTo>
                  <a:lnTo>
                    <a:pt x="29917" y="182874"/>
                  </a:lnTo>
                  <a:lnTo>
                    <a:pt x="51858" y="144007"/>
                  </a:lnTo>
                  <a:lnTo>
                    <a:pt x="78954" y="108735"/>
                  </a:lnTo>
                  <a:lnTo>
                    <a:pt x="110707" y="77548"/>
                  </a:lnTo>
                  <a:lnTo>
                    <a:pt x="146618" y="50935"/>
                  </a:lnTo>
                  <a:lnTo>
                    <a:pt x="186190" y="29384"/>
                  </a:lnTo>
                  <a:lnTo>
                    <a:pt x="228925" y="13385"/>
                  </a:lnTo>
                  <a:lnTo>
                    <a:pt x="274325" y="3427"/>
                  </a:lnTo>
                  <a:lnTo>
                    <a:pt x="321892" y="0"/>
                  </a:lnTo>
                  <a:lnTo>
                    <a:pt x="2171952" y="0"/>
                  </a:lnTo>
                  <a:lnTo>
                    <a:pt x="2219519" y="3427"/>
                  </a:lnTo>
                  <a:lnTo>
                    <a:pt x="2264919" y="13385"/>
                  </a:lnTo>
                  <a:lnTo>
                    <a:pt x="2307654" y="29384"/>
                  </a:lnTo>
                  <a:lnTo>
                    <a:pt x="2347226" y="50935"/>
                  </a:lnTo>
                  <a:lnTo>
                    <a:pt x="2383137" y="77548"/>
                  </a:lnTo>
                  <a:lnTo>
                    <a:pt x="2414890" y="108735"/>
                  </a:lnTo>
                  <a:lnTo>
                    <a:pt x="2441986" y="144007"/>
                  </a:lnTo>
                  <a:lnTo>
                    <a:pt x="2463928" y="182874"/>
                  </a:lnTo>
                  <a:lnTo>
                    <a:pt x="2480216" y="224848"/>
                  </a:lnTo>
                  <a:lnTo>
                    <a:pt x="2490355" y="269440"/>
                  </a:lnTo>
                  <a:lnTo>
                    <a:pt x="2493845" y="316160"/>
                  </a:lnTo>
                </a:path>
              </a:pathLst>
            </a:custGeom>
            <a:ln w="25400">
              <a:solidFill>
                <a:srgbClr val="BFBFB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2882706" y="1942682"/>
              <a:ext cx="1771650" cy="617855"/>
            </a:xfrm>
            <a:custGeom>
              <a:avLst/>
              <a:gdLst/>
              <a:ahLst/>
              <a:cxnLst/>
              <a:rect l="l" t="t" r="r" b="b"/>
              <a:pathLst>
                <a:path w="1771650" h="617855">
                  <a:moveTo>
                    <a:pt x="1771656" y="0"/>
                  </a:moveTo>
                  <a:lnTo>
                    <a:pt x="0" y="0"/>
                  </a:lnTo>
                  <a:lnTo>
                    <a:pt x="0" y="617361"/>
                  </a:lnTo>
                  <a:lnTo>
                    <a:pt x="1771656" y="617361"/>
                  </a:lnTo>
                  <a:lnTo>
                    <a:pt x="1771656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5" name="object 15"/>
          <p:cNvSpPr txBox="1"/>
          <p:nvPr/>
        </p:nvSpPr>
        <p:spPr>
          <a:xfrm>
            <a:off x="2983249" y="1957880"/>
            <a:ext cx="1574800" cy="566420"/>
          </a:xfrm>
          <a:prstGeom prst="rect">
            <a:avLst/>
          </a:prstGeom>
        </p:spPr>
        <p:txBody>
          <a:bodyPr vert="horz" wrap="square" lIns="0" tIns="27939" rIns="0" bIns="0" rtlCol="0">
            <a:spAutoFit/>
          </a:bodyPr>
          <a:lstStyle/>
          <a:p>
            <a:pPr marL="73660" marR="5080" indent="-61594">
              <a:lnSpc>
                <a:spcPts val="2100"/>
              </a:lnSpc>
              <a:spcBef>
                <a:spcPts val="219"/>
              </a:spcBef>
            </a:pPr>
            <a:r>
              <a:rPr sz="1800" b="1" dirty="0">
                <a:solidFill>
                  <a:srgbClr val="2E3334"/>
                </a:solidFill>
                <a:latin typeface="Arial"/>
                <a:cs typeface="Arial"/>
              </a:rPr>
              <a:t>N</a:t>
            </a:r>
            <a:r>
              <a:rPr sz="1800" b="1" spc="-5" dirty="0">
                <a:solidFill>
                  <a:srgbClr val="2E3334"/>
                </a:solidFill>
                <a:latin typeface="Arial"/>
                <a:cs typeface="Arial"/>
              </a:rPr>
              <a:t>O</a:t>
            </a:r>
            <a:r>
              <a:rPr sz="1800" b="1" dirty="0">
                <a:solidFill>
                  <a:srgbClr val="2E3334"/>
                </a:solidFill>
                <a:latin typeface="Arial"/>
                <a:cs typeface="Arial"/>
              </a:rPr>
              <a:t>NMED</a:t>
            </a:r>
            <a:r>
              <a:rPr sz="1800" b="1" spc="-5" dirty="0">
                <a:solidFill>
                  <a:srgbClr val="2E3334"/>
                </a:solidFill>
                <a:latin typeface="Arial"/>
                <a:cs typeface="Arial"/>
              </a:rPr>
              <a:t>I</a:t>
            </a:r>
            <a:r>
              <a:rPr sz="1800" b="1" dirty="0">
                <a:solidFill>
                  <a:srgbClr val="2E3334"/>
                </a:solidFill>
                <a:latin typeface="Arial"/>
                <a:cs typeface="Arial"/>
              </a:rPr>
              <a:t>CAL  </a:t>
            </a:r>
            <a:r>
              <a:rPr sz="1800" b="1" spc="-5" dirty="0">
                <a:solidFill>
                  <a:srgbClr val="2E3334"/>
                </a:solidFill>
                <a:latin typeface="Arial"/>
                <a:cs typeface="Arial"/>
              </a:rPr>
              <a:t>PERSONNEL</a:t>
            </a:r>
            <a:endParaRPr sz="1800">
              <a:latin typeface="Arial"/>
              <a:cs typeface="Arial"/>
            </a:endParaRPr>
          </a:p>
        </p:txBody>
      </p:sp>
      <p:grpSp>
        <p:nvGrpSpPr>
          <p:cNvPr id="16" name="object 16"/>
          <p:cNvGrpSpPr/>
          <p:nvPr/>
        </p:nvGrpSpPr>
        <p:grpSpPr>
          <a:xfrm>
            <a:off x="2109158" y="1928324"/>
            <a:ext cx="7052309" cy="3023235"/>
            <a:chOff x="2109158" y="1928324"/>
            <a:chExt cx="7052309" cy="3023235"/>
          </a:xfrm>
        </p:grpSpPr>
        <p:pic>
          <p:nvPicPr>
            <p:cNvPr id="17" name="object 17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7635109" y="2584301"/>
              <a:ext cx="1525949" cy="2334887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2109158" y="2584302"/>
              <a:ext cx="1547096" cy="2367243"/>
            </a:xfrm>
            <a:prstGeom prst="rect">
              <a:avLst/>
            </a:prstGeom>
          </p:spPr>
        </p:pic>
        <p:sp>
          <p:nvSpPr>
            <p:cNvPr id="19" name="object 19"/>
            <p:cNvSpPr/>
            <p:nvPr/>
          </p:nvSpPr>
          <p:spPr>
            <a:xfrm>
              <a:off x="6224278" y="2203095"/>
              <a:ext cx="2494280" cy="316230"/>
            </a:xfrm>
            <a:custGeom>
              <a:avLst/>
              <a:gdLst/>
              <a:ahLst/>
              <a:cxnLst/>
              <a:rect l="l" t="t" r="r" b="b"/>
              <a:pathLst>
                <a:path w="2494279" h="316230">
                  <a:moveTo>
                    <a:pt x="0" y="316160"/>
                  </a:moveTo>
                  <a:lnTo>
                    <a:pt x="3490" y="269440"/>
                  </a:lnTo>
                  <a:lnTo>
                    <a:pt x="13628" y="224848"/>
                  </a:lnTo>
                  <a:lnTo>
                    <a:pt x="29917" y="182874"/>
                  </a:lnTo>
                  <a:lnTo>
                    <a:pt x="51858" y="144007"/>
                  </a:lnTo>
                  <a:lnTo>
                    <a:pt x="78954" y="108735"/>
                  </a:lnTo>
                  <a:lnTo>
                    <a:pt x="110707" y="77548"/>
                  </a:lnTo>
                  <a:lnTo>
                    <a:pt x="146618" y="50935"/>
                  </a:lnTo>
                  <a:lnTo>
                    <a:pt x="186190" y="29384"/>
                  </a:lnTo>
                  <a:lnTo>
                    <a:pt x="228925" y="13385"/>
                  </a:lnTo>
                  <a:lnTo>
                    <a:pt x="274325" y="3427"/>
                  </a:lnTo>
                  <a:lnTo>
                    <a:pt x="321892" y="0"/>
                  </a:lnTo>
                  <a:lnTo>
                    <a:pt x="2171952" y="0"/>
                  </a:lnTo>
                  <a:lnTo>
                    <a:pt x="2219519" y="3427"/>
                  </a:lnTo>
                  <a:lnTo>
                    <a:pt x="2264919" y="13385"/>
                  </a:lnTo>
                  <a:lnTo>
                    <a:pt x="2307654" y="29384"/>
                  </a:lnTo>
                  <a:lnTo>
                    <a:pt x="2347226" y="50935"/>
                  </a:lnTo>
                  <a:lnTo>
                    <a:pt x="2383137" y="77548"/>
                  </a:lnTo>
                  <a:lnTo>
                    <a:pt x="2414890" y="108735"/>
                  </a:lnTo>
                  <a:lnTo>
                    <a:pt x="2441986" y="144007"/>
                  </a:lnTo>
                  <a:lnTo>
                    <a:pt x="2463928" y="182874"/>
                  </a:lnTo>
                  <a:lnTo>
                    <a:pt x="2480216" y="224848"/>
                  </a:lnTo>
                  <a:lnTo>
                    <a:pt x="2490355" y="269440"/>
                  </a:lnTo>
                  <a:lnTo>
                    <a:pt x="2493845" y="316160"/>
                  </a:lnTo>
                </a:path>
              </a:pathLst>
            </a:custGeom>
            <a:ln w="25400">
              <a:solidFill>
                <a:srgbClr val="BFBFB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6685508" y="1928324"/>
              <a:ext cx="1635125" cy="591820"/>
            </a:xfrm>
            <a:custGeom>
              <a:avLst/>
              <a:gdLst/>
              <a:ahLst/>
              <a:cxnLst/>
              <a:rect l="l" t="t" r="r" b="b"/>
              <a:pathLst>
                <a:path w="1635125" h="591819">
                  <a:moveTo>
                    <a:pt x="1634933" y="0"/>
                  </a:moveTo>
                  <a:lnTo>
                    <a:pt x="0" y="0"/>
                  </a:lnTo>
                  <a:lnTo>
                    <a:pt x="0" y="591439"/>
                  </a:lnTo>
                  <a:lnTo>
                    <a:pt x="1634933" y="591439"/>
                  </a:lnTo>
                  <a:lnTo>
                    <a:pt x="1634933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1" name="object 21"/>
          <p:cNvSpPr txBox="1"/>
          <p:nvPr/>
        </p:nvSpPr>
        <p:spPr>
          <a:xfrm>
            <a:off x="6778969" y="1943522"/>
            <a:ext cx="1448435" cy="541020"/>
          </a:xfrm>
          <a:prstGeom prst="rect">
            <a:avLst/>
          </a:prstGeom>
        </p:spPr>
        <p:txBody>
          <a:bodyPr vert="horz" wrap="square" lIns="0" tIns="48260" rIns="0" bIns="0" rtlCol="0">
            <a:spAutoFit/>
          </a:bodyPr>
          <a:lstStyle/>
          <a:p>
            <a:pPr marL="12700" marR="5080" indent="192405">
              <a:lnSpc>
                <a:spcPts val="1900"/>
              </a:lnSpc>
              <a:spcBef>
                <a:spcPts val="380"/>
              </a:spcBef>
            </a:pPr>
            <a:r>
              <a:rPr sz="1800" b="1" spc="-5" dirty="0">
                <a:solidFill>
                  <a:srgbClr val="2E3334"/>
                </a:solidFill>
                <a:latin typeface="Arial"/>
                <a:cs typeface="Arial"/>
              </a:rPr>
              <a:t>MEDICAL </a:t>
            </a:r>
            <a:r>
              <a:rPr sz="1800" b="1" dirty="0">
                <a:solidFill>
                  <a:srgbClr val="2E3334"/>
                </a:solidFill>
                <a:latin typeface="Arial"/>
                <a:cs typeface="Arial"/>
              </a:rPr>
              <a:t> PERS</a:t>
            </a:r>
            <a:r>
              <a:rPr sz="1800" b="1" spc="-5" dirty="0">
                <a:solidFill>
                  <a:srgbClr val="2E3334"/>
                </a:solidFill>
                <a:latin typeface="Arial"/>
                <a:cs typeface="Arial"/>
              </a:rPr>
              <a:t>O</a:t>
            </a:r>
            <a:r>
              <a:rPr sz="1800" b="1" dirty="0">
                <a:solidFill>
                  <a:srgbClr val="2E3334"/>
                </a:solidFill>
                <a:latin typeface="Arial"/>
                <a:cs typeface="Arial"/>
              </a:rPr>
              <a:t>NNEL</a:t>
            </a:r>
            <a:endParaRPr sz="1800">
              <a:latin typeface="Arial"/>
              <a:cs typeface="Arial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3862113" y="5126938"/>
            <a:ext cx="5922010" cy="11106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R="5080" algn="r">
              <a:lnSpc>
                <a:spcPct val="100000"/>
              </a:lnSpc>
              <a:spcBef>
                <a:spcPts val="100"/>
              </a:spcBef>
            </a:pPr>
            <a:r>
              <a:rPr sz="1800" b="1" spc="-5" dirty="0">
                <a:solidFill>
                  <a:srgbClr val="921928"/>
                </a:solidFill>
                <a:latin typeface="Arial"/>
                <a:cs typeface="Arial"/>
              </a:rPr>
              <a:t>YOU</a:t>
            </a:r>
            <a:r>
              <a:rPr sz="1800" b="1" spc="-100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921928"/>
                </a:solidFill>
                <a:latin typeface="Arial"/>
                <a:cs typeface="Arial"/>
              </a:rPr>
              <a:t>ARE</a:t>
            </a:r>
            <a:r>
              <a:rPr sz="1800" b="1" spc="-25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921928"/>
                </a:solidFill>
                <a:latin typeface="Arial"/>
                <a:cs typeface="Arial"/>
              </a:rPr>
              <a:t>HERE</a:t>
            </a:r>
            <a:endParaRPr sz="18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20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165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sz="1800" b="1" spc="-15" dirty="0">
                <a:solidFill>
                  <a:srgbClr val="595959"/>
                </a:solidFill>
                <a:latin typeface="Arial"/>
                <a:cs typeface="Arial"/>
              </a:rPr>
              <a:t>STANDARDIZED</a:t>
            </a:r>
            <a:r>
              <a:rPr sz="1800" b="1" spc="-5" dirty="0">
                <a:solidFill>
                  <a:srgbClr val="595959"/>
                </a:solidFill>
                <a:latin typeface="Arial"/>
                <a:cs typeface="Arial"/>
              </a:rPr>
              <a:t> JOINT</a:t>
            </a:r>
            <a:r>
              <a:rPr sz="1800" b="1" spc="-10" dirty="0">
                <a:solidFill>
                  <a:srgbClr val="595959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595959"/>
                </a:solidFill>
                <a:latin typeface="Arial"/>
                <a:cs typeface="Arial"/>
              </a:rPr>
              <a:t>CURRICULUM</a:t>
            </a:r>
            <a:endParaRPr sz="1800">
              <a:latin typeface="Arial"/>
              <a:cs typeface="Arial"/>
            </a:endParaRPr>
          </a:p>
        </p:txBody>
      </p:sp>
      <p:grpSp>
        <p:nvGrpSpPr>
          <p:cNvPr id="23" name="object 23"/>
          <p:cNvGrpSpPr/>
          <p:nvPr/>
        </p:nvGrpSpPr>
        <p:grpSpPr>
          <a:xfrm>
            <a:off x="3839023" y="2561982"/>
            <a:ext cx="4062729" cy="2957830"/>
            <a:chOff x="3839023" y="2561982"/>
            <a:chExt cx="4062729" cy="2957830"/>
          </a:xfrm>
        </p:grpSpPr>
        <p:sp>
          <p:nvSpPr>
            <p:cNvPr id="24" name="object 24"/>
            <p:cNvSpPr/>
            <p:nvPr/>
          </p:nvSpPr>
          <p:spPr>
            <a:xfrm>
              <a:off x="7680659" y="5169496"/>
              <a:ext cx="220979" cy="255904"/>
            </a:xfrm>
            <a:custGeom>
              <a:avLst/>
              <a:gdLst/>
              <a:ahLst/>
              <a:cxnLst/>
              <a:rect l="l" t="t" r="r" b="b"/>
              <a:pathLst>
                <a:path w="220979" h="255904">
                  <a:moveTo>
                    <a:pt x="220510" y="0"/>
                  </a:moveTo>
                  <a:lnTo>
                    <a:pt x="0" y="127896"/>
                  </a:lnTo>
                  <a:lnTo>
                    <a:pt x="220510" y="255793"/>
                  </a:lnTo>
                  <a:lnTo>
                    <a:pt x="220510" y="0"/>
                  </a:lnTo>
                  <a:close/>
                </a:path>
              </a:pathLst>
            </a:custGeom>
            <a:solidFill>
              <a:srgbClr val="92192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5" name="object 25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3839023" y="2584301"/>
              <a:ext cx="1547097" cy="236724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5559709" y="2561982"/>
              <a:ext cx="1933028" cy="2957766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Module</a:t>
            </a:r>
            <a:r>
              <a:rPr spc="-15" dirty="0"/>
              <a:t> </a:t>
            </a:r>
            <a:r>
              <a:rPr dirty="0"/>
              <a:t>20:</a:t>
            </a:r>
            <a:r>
              <a:rPr spc="-15" dirty="0"/>
              <a:t> </a:t>
            </a:r>
            <a:r>
              <a:rPr spc="-5" dirty="0"/>
              <a:t>Casualty</a:t>
            </a:r>
            <a:r>
              <a:rPr spc="-15" dirty="0"/>
              <a:t> </a:t>
            </a:r>
            <a:r>
              <a:rPr spc="-5" dirty="0"/>
              <a:t>Monitoring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11771453" y="6546242"/>
            <a:ext cx="110489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dirty="0">
                <a:latin typeface="Arial MT"/>
                <a:cs typeface="Arial MT"/>
              </a:rPr>
              <a:t>3</a:t>
            </a:r>
            <a:endParaRPr sz="1200">
              <a:latin typeface="Arial MT"/>
              <a:cs typeface="Arial MT"/>
            </a:endParaRPr>
          </a:p>
        </p:txBody>
      </p:sp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3857794" y="6458574"/>
            <a:ext cx="213609" cy="213609"/>
          </a:xfrm>
          <a:prstGeom prst="rect">
            <a:avLst/>
          </a:prstGeom>
        </p:spPr>
      </p:pic>
      <p:grpSp>
        <p:nvGrpSpPr>
          <p:cNvPr id="6" name="object 6"/>
          <p:cNvGrpSpPr/>
          <p:nvPr/>
        </p:nvGrpSpPr>
        <p:grpSpPr>
          <a:xfrm>
            <a:off x="5697515" y="6459346"/>
            <a:ext cx="219075" cy="219075"/>
            <a:chOff x="5697515" y="6459346"/>
            <a:chExt cx="219075" cy="219075"/>
          </a:xfrm>
        </p:grpSpPr>
        <p:pic>
          <p:nvPicPr>
            <p:cNvPr id="7" name="object 7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5703865" y="6465696"/>
              <a:ext cx="205988" cy="205988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5697515" y="6459346"/>
              <a:ext cx="218688" cy="218688"/>
            </a:xfrm>
            <a:prstGeom prst="rect">
              <a:avLst/>
            </a:prstGeom>
          </p:spPr>
        </p:pic>
      </p:grpSp>
      <p:sp>
        <p:nvSpPr>
          <p:cNvPr id="9" name="object 9"/>
          <p:cNvSpPr txBox="1"/>
          <p:nvPr/>
        </p:nvSpPr>
        <p:spPr>
          <a:xfrm>
            <a:off x="991999" y="5721696"/>
            <a:ext cx="8098155" cy="943610"/>
          </a:xfrm>
          <a:prstGeom prst="rect">
            <a:avLst/>
          </a:prstGeom>
        </p:spPr>
        <p:txBody>
          <a:bodyPr vert="horz" wrap="square" lIns="0" tIns="226060" rIns="0" bIns="0" rtlCol="0">
            <a:spAutoFit/>
          </a:bodyPr>
          <a:lstStyle/>
          <a:p>
            <a:pPr marL="2122805">
              <a:lnSpc>
                <a:spcPct val="100000"/>
              </a:lnSpc>
              <a:spcBef>
                <a:spcPts val="1780"/>
              </a:spcBef>
            </a:pPr>
            <a:r>
              <a:rPr sz="2400" b="1" spc="-5" dirty="0">
                <a:solidFill>
                  <a:srgbClr val="262626"/>
                </a:solidFill>
                <a:latin typeface="Arial"/>
                <a:cs typeface="Arial"/>
              </a:rPr>
              <a:t>07</a:t>
            </a:r>
            <a:r>
              <a:rPr sz="2400" b="1" dirty="0">
                <a:solidFill>
                  <a:srgbClr val="262626"/>
                </a:solidFill>
                <a:latin typeface="Arial"/>
                <a:cs typeface="Arial"/>
              </a:rPr>
              <a:t> x</a:t>
            </a:r>
            <a:r>
              <a:rPr sz="2400" b="1" spc="-5" dirty="0">
                <a:solidFill>
                  <a:srgbClr val="262626"/>
                </a:solidFill>
                <a:latin typeface="Arial"/>
                <a:cs typeface="Arial"/>
              </a:rPr>
              <a:t> </a:t>
            </a:r>
            <a:r>
              <a:rPr sz="2400" b="1" spc="-5" dirty="0">
                <a:solidFill>
                  <a:srgbClr val="921928"/>
                </a:solidFill>
                <a:latin typeface="Arial"/>
                <a:cs typeface="Arial"/>
              </a:rPr>
              <a:t>ENABLING LEARNING OBJECTIVES</a:t>
            </a:r>
            <a:endParaRPr sz="24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985"/>
              </a:spcBef>
              <a:tabLst>
                <a:tab pos="3139440" algn="l"/>
                <a:tab pos="5020310" algn="l"/>
              </a:tabLst>
            </a:pPr>
            <a:r>
              <a:rPr sz="1400" dirty="0">
                <a:solidFill>
                  <a:srgbClr val="2E3334"/>
                </a:solidFill>
                <a:latin typeface="Arial MT"/>
                <a:cs typeface="Arial MT"/>
              </a:rPr>
              <a:t>=</a:t>
            </a:r>
            <a:r>
              <a:rPr sz="1400" spc="10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400" b="1" spc="-15" dirty="0">
                <a:solidFill>
                  <a:srgbClr val="2E3334"/>
                </a:solidFill>
                <a:latin typeface="Arial"/>
                <a:cs typeface="Arial"/>
              </a:rPr>
              <a:t>Terminal</a:t>
            </a:r>
            <a:r>
              <a:rPr sz="1400" b="1" spc="10" dirty="0">
                <a:solidFill>
                  <a:srgbClr val="2E3334"/>
                </a:solidFill>
                <a:latin typeface="Arial"/>
                <a:cs typeface="Arial"/>
              </a:rPr>
              <a:t> </a:t>
            </a:r>
            <a:r>
              <a:rPr sz="1400" b="1" spc="-5" dirty="0">
                <a:solidFill>
                  <a:srgbClr val="2E3334"/>
                </a:solidFill>
                <a:latin typeface="Arial"/>
                <a:cs typeface="Arial"/>
              </a:rPr>
              <a:t>Learning</a:t>
            </a:r>
            <a:r>
              <a:rPr sz="1400" b="1" spc="10" dirty="0">
                <a:solidFill>
                  <a:srgbClr val="2E3334"/>
                </a:solidFill>
                <a:latin typeface="Arial"/>
                <a:cs typeface="Arial"/>
              </a:rPr>
              <a:t> </a:t>
            </a:r>
            <a:r>
              <a:rPr sz="1400" b="1" spc="-5" dirty="0">
                <a:solidFill>
                  <a:srgbClr val="2E3334"/>
                </a:solidFill>
                <a:latin typeface="Arial"/>
                <a:cs typeface="Arial"/>
              </a:rPr>
              <a:t>Objectives	</a:t>
            </a:r>
            <a:r>
              <a:rPr sz="1400" dirty="0">
                <a:solidFill>
                  <a:srgbClr val="2E3334"/>
                </a:solidFill>
                <a:latin typeface="Arial MT"/>
                <a:cs typeface="Arial MT"/>
              </a:rPr>
              <a:t>= Cognitive ELOs	=</a:t>
            </a:r>
            <a:r>
              <a:rPr sz="1400" spc="-1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2E3334"/>
                </a:solidFill>
                <a:latin typeface="Arial MT"/>
                <a:cs typeface="Arial MT"/>
              </a:rPr>
              <a:t>Performance</a:t>
            </a:r>
            <a:r>
              <a:rPr sz="1400" spc="-1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400" dirty="0">
                <a:solidFill>
                  <a:srgbClr val="2E3334"/>
                </a:solidFill>
                <a:latin typeface="Arial MT"/>
                <a:cs typeface="Arial MT"/>
              </a:rPr>
              <a:t>ELOs</a:t>
            </a:r>
            <a:endParaRPr sz="1400">
              <a:latin typeface="Arial MT"/>
              <a:cs typeface="Arial MT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717814" y="6407165"/>
            <a:ext cx="16700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dirty="0">
                <a:solidFill>
                  <a:srgbClr val="921928"/>
                </a:solidFill>
                <a:latin typeface="Arial"/>
                <a:cs typeface="Arial"/>
              </a:rPr>
              <a:t>#</a:t>
            </a:r>
            <a:endParaRPr sz="2000">
              <a:latin typeface="Arial"/>
              <a:cs typeface="Arial"/>
            </a:endParaRPr>
          </a:p>
        </p:txBody>
      </p:sp>
      <p:grpSp>
        <p:nvGrpSpPr>
          <p:cNvPr id="11" name="object 11"/>
          <p:cNvGrpSpPr/>
          <p:nvPr/>
        </p:nvGrpSpPr>
        <p:grpSpPr>
          <a:xfrm>
            <a:off x="898971" y="1245096"/>
            <a:ext cx="10313035" cy="4606290"/>
            <a:chOff x="898971" y="1245096"/>
            <a:chExt cx="10313035" cy="4606290"/>
          </a:xfrm>
        </p:grpSpPr>
        <p:sp>
          <p:nvSpPr>
            <p:cNvPr id="12" name="object 12"/>
            <p:cNvSpPr/>
            <p:nvPr/>
          </p:nvSpPr>
          <p:spPr>
            <a:xfrm>
              <a:off x="1158270" y="1991680"/>
              <a:ext cx="9718675" cy="0"/>
            </a:xfrm>
            <a:custGeom>
              <a:avLst/>
              <a:gdLst/>
              <a:ahLst/>
              <a:cxnLst/>
              <a:rect l="l" t="t" r="r" b="b"/>
              <a:pathLst>
                <a:path w="9718675">
                  <a:moveTo>
                    <a:pt x="0" y="0"/>
                  </a:moveTo>
                  <a:lnTo>
                    <a:pt x="9718274" y="0"/>
                  </a:lnTo>
                </a:path>
              </a:pathLst>
            </a:custGeom>
            <a:ln w="28575">
              <a:solidFill>
                <a:srgbClr val="8A8C8C"/>
              </a:solidFill>
              <a:prstDash val="dash"/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913259" y="1259384"/>
              <a:ext cx="10284460" cy="4577715"/>
            </a:xfrm>
            <a:custGeom>
              <a:avLst/>
              <a:gdLst/>
              <a:ahLst/>
              <a:cxnLst/>
              <a:rect l="l" t="t" r="r" b="b"/>
              <a:pathLst>
                <a:path w="10284460" h="4577715">
                  <a:moveTo>
                    <a:pt x="146247" y="0"/>
                  </a:moveTo>
                  <a:lnTo>
                    <a:pt x="10137881" y="0"/>
                  </a:lnTo>
                  <a:lnTo>
                    <a:pt x="10184106" y="7455"/>
                  </a:lnTo>
                  <a:lnTo>
                    <a:pt x="10224252" y="28217"/>
                  </a:lnTo>
                  <a:lnTo>
                    <a:pt x="10255911" y="59875"/>
                  </a:lnTo>
                  <a:lnTo>
                    <a:pt x="10276672" y="100021"/>
                  </a:lnTo>
                  <a:lnTo>
                    <a:pt x="10284128" y="146247"/>
                  </a:lnTo>
                  <a:lnTo>
                    <a:pt x="10284128" y="4431137"/>
                  </a:lnTo>
                  <a:lnTo>
                    <a:pt x="10276672" y="4477363"/>
                  </a:lnTo>
                  <a:lnTo>
                    <a:pt x="10255911" y="4517509"/>
                  </a:lnTo>
                  <a:lnTo>
                    <a:pt x="10224252" y="4549167"/>
                  </a:lnTo>
                  <a:lnTo>
                    <a:pt x="10184106" y="4569928"/>
                  </a:lnTo>
                  <a:lnTo>
                    <a:pt x="10137881" y="4577384"/>
                  </a:lnTo>
                  <a:lnTo>
                    <a:pt x="146247" y="4577384"/>
                  </a:lnTo>
                  <a:lnTo>
                    <a:pt x="100021" y="4569928"/>
                  </a:lnTo>
                  <a:lnTo>
                    <a:pt x="59875" y="4549167"/>
                  </a:lnTo>
                  <a:lnTo>
                    <a:pt x="28217" y="4517509"/>
                  </a:lnTo>
                  <a:lnTo>
                    <a:pt x="7455" y="4477363"/>
                  </a:lnTo>
                  <a:lnTo>
                    <a:pt x="0" y="4431137"/>
                  </a:lnTo>
                  <a:lnTo>
                    <a:pt x="0" y="146247"/>
                  </a:lnTo>
                  <a:lnTo>
                    <a:pt x="7455" y="100021"/>
                  </a:lnTo>
                  <a:lnTo>
                    <a:pt x="28217" y="59875"/>
                  </a:lnTo>
                  <a:lnTo>
                    <a:pt x="59875" y="28217"/>
                  </a:lnTo>
                  <a:lnTo>
                    <a:pt x="100021" y="7455"/>
                  </a:lnTo>
                  <a:lnTo>
                    <a:pt x="146247" y="0"/>
                  </a:lnTo>
                  <a:close/>
                </a:path>
              </a:pathLst>
            </a:custGeom>
            <a:ln w="28575">
              <a:solidFill>
                <a:srgbClr val="D8D9D8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4" name="object 14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1164879" y="2207164"/>
              <a:ext cx="183080" cy="183080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1171229" y="3227313"/>
              <a:ext cx="170379" cy="170380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1164879" y="3220963"/>
              <a:ext cx="183080" cy="183080"/>
            </a:xfrm>
            <a:prstGeom prst="rect">
              <a:avLst/>
            </a:prstGeom>
          </p:spPr>
        </p:pic>
      </p:grpSp>
      <p:sp>
        <p:nvSpPr>
          <p:cNvPr id="17" name="object 17"/>
          <p:cNvSpPr txBox="1"/>
          <p:nvPr/>
        </p:nvSpPr>
        <p:spPr>
          <a:xfrm>
            <a:off x="1130702" y="720210"/>
            <a:ext cx="9638030" cy="487108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92735" algn="ctr">
              <a:lnSpc>
                <a:spcPct val="100000"/>
              </a:lnSpc>
              <a:spcBef>
                <a:spcPts val="100"/>
              </a:spcBef>
            </a:pPr>
            <a:r>
              <a:rPr sz="2400" b="1" dirty="0">
                <a:solidFill>
                  <a:srgbClr val="262626"/>
                </a:solidFill>
                <a:latin typeface="Arial"/>
                <a:cs typeface="Arial"/>
              </a:rPr>
              <a:t>1</a:t>
            </a:r>
            <a:r>
              <a:rPr sz="2400" b="1" spc="-5" dirty="0">
                <a:solidFill>
                  <a:srgbClr val="262626"/>
                </a:solidFill>
                <a:latin typeface="Arial"/>
                <a:cs typeface="Arial"/>
              </a:rPr>
              <a:t> </a:t>
            </a:r>
            <a:r>
              <a:rPr sz="2400" b="1" dirty="0">
                <a:solidFill>
                  <a:srgbClr val="262626"/>
                </a:solidFill>
                <a:latin typeface="Arial"/>
                <a:cs typeface="Arial"/>
              </a:rPr>
              <a:t>x</a:t>
            </a:r>
            <a:r>
              <a:rPr sz="2400" b="1" spc="-5" dirty="0">
                <a:solidFill>
                  <a:srgbClr val="262626"/>
                </a:solidFill>
                <a:latin typeface="Arial"/>
                <a:cs typeface="Arial"/>
              </a:rPr>
              <a:t> </a:t>
            </a:r>
            <a:r>
              <a:rPr sz="2400" b="1" spc="-5" dirty="0">
                <a:solidFill>
                  <a:srgbClr val="921928"/>
                </a:solidFill>
                <a:latin typeface="Arial"/>
                <a:cs typeface="Arial"/>
              </a:rPr>
              <a:t>TERMINAL</a:t>
            </a:r>
            <a:r>
              <a:rPr sz="2400" b="1" spc="-45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2400" b="1" spc="-5" dirty="0">
                <a:solidFill>
                  <a:srgbClr val="921928"/>
                </a:solidFill>
                <a:latin typeface="Arial"/>
                <a:cs typeface="Arial"/>
              </a:rPr>
              <a:t>LEARNING OBJECTIVES</a:t>
            </a:r>
            <a:endParaRPr sz="2400">
              <a:latin typeface="Arial"/>
              <a:cs typeface="Arial"/>
            </a:endParaRPr>
          </a:p>
          <a:p>
            <a:pPr marL="425450" marR="735965" indent="-387985">
              <a:lnSpc>
                <a:spcPct val="90000"/>
              </a:lnSpc>
              <a:spcBef>
                <a:spcPts val="1975"/>
              </a:spcBef>
              <a:buClr>
                <a:srgbClr val="921928"/>
              </a:buClr>
              <a:buSzPct val="125000"/>
              <a:buAutoNum type="arabicPlain" startAt="23"/>
              <a:tabLst>
                <a:tab pos="426084" algn="l"/>
              </a:tabLst>
            </a:pPr>
            <a:r>
              <a:rPr sz="1600" b="1" spc="-5" dirty="0">
                <a:latin typeface="Arial"/>
                <a:cs typeface="Arial"/>
              </a:rPr>
              <a:t>Given</a:t>
            </a:r>
            <a:r>
              <a:rPr sz="1600" b="1" dirty="0">
                <a:latin typeface="Arial"/>
                <a:cs typeface="Arial"/>
              </a:rPr>
              <a:t> a</a:t>
            </a:r>
            <a:r>
              <a:rPr sz="1600" b="1" spc="10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combat</a:t>
            </a:r>
            <a:r>
              <a:rPr sz="1600" b="1" spc="5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or</a:t>
            </a:r>
            <a:r>
              <a:rPr sz="1600" b="1" spc="5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noncombat</a:t>
            </a:r>
            <a:r>
              <a:rPr sz="1600" b="1" spc="5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scenario</a:t>
            </a:r>
            <a:r>
              <a:rPr sz="1600" b="1" spc="5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perform</a:t>
            </a:r>
            <a:r>
              <a:rPr sz="1600" b="1" spc="5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monitoring</a:t>
            </a:r>
            <a:r>
              <a:rPr sz="1600" b="1" spc="5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of</a:t>
            </a:r>
            <a:r>
              <a:rPr sz="1600" b="1" spc="5" dirty="0">
                <a:latin typeface="Arial"/>
                <a:cs typeface="Arial"/>
              </a:rPr>
              <a:t> </a:t>
            </a:r>
            <a:r>
              <a:rPr sz="1600" b="1" dirty="0">
                <a:latin typeface="Arial"/>
                <a:cs typeface="Arial"/>
              </a:rPr>
              <a:t>a</a:t>
            </a:r>
            <a:r>
              <a:rPr sz="1600" b="1" spc="5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trauma</a:t>
            </a:r>
            <a:r>
              <a:rPr sz="1600" b="1" spc="10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casualty</a:t>
            </a:r>
            <a:r>
              <a:rPr sz="1600" b="1" spc="10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during </a:t>
            </a:r>
            <a:r>
              <a:rPr sz="1600" b="1" spc="-430" dirty="0">
                <a:latin typeface="Arial"/>
                <a:cs typeface="Arial"/>
              </a:rPr>
              <a:t> </a:t>
            </a:r>
            <a:r>
              <a:rPr sz="1600" b="1" spc="-20" dirty="0">
                <a:latin typeface="Arial"/>
                <a:cs typeface="Arial"/>
              </a:rPr>
              <a:t>Tactical</a:t>
            </a:r>
            <a:r>
              <a:rPr sz="1600" b="1" spc="-5" dirty="0">
                <a:latin typeface="Arial"/>
                <a:cs typeface="Arial"/>
              </a:rPr>
              <a:t> Field </a:t>
            </a:r>
            <a:r>
              <a:rPr sz="1600" b="1" dirty="0">
                <a:latin typeface="Arial"/>
                <a:cs typeface="Arial"/>
              </a:rPr>
              <a:t>Care </a:t>
            </a:r>
            <a:r>
              <a:rPr sz="1600" b="1" spc="-5" dirty="0">
                <a:latin typeface="Arial"/>
                <a:cs typeface="Arial"/>
              </a:rPr>
              <a:t>in</a:t>
            </a:r>
            <a:r>
              <a:rPr sz="1600" b="1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combat in accordance</a:t>
            </a:r>
            <a:r>
              <a:rPr sz="1600" b="1" spc="5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with CoTCCC</a:t>
            </a:r>
            <a:r>
              <a:rPr sz="1600" b="1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Guidelines.</a:t>
            </a:r>
            <a:endParaRPr sz="16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0"/>
              </a:spcBef>
              <a:buClr>
                <a:srgbClr val="921928"/>
              </a:buClr>
              <a:buFont typeface="Arial"/>
              <a:buAutoNum type="arabicPlain" startAt="23"/>
            </a:pPr>
            <a:endParaRPr sz="2100">
              <a:latin typeface="Arial"/>
              <a:cs typeface="Arial"/>
            </a:endParaRPr>
          </a:p>
          <a:p>
            <a:pPr marL="982344" marR="17780" lvl="1" indent="-584835">
              <a:lnSpc>
                <a:spcPts val="1800"/>
              </a:lnSpc>
              <a:buFont typeface="Arial"/>
              <a:buAutoNum type="arabicPeriod"/>
              <a:tabLst>
                <a:tab pos="982344" algn="l"/>
                <a:tab pos="982980" algn="l"/>
              </a:tabLst>
            </a:pPr>
            <a:r>
              <a:rPr sz="1600" spc="-5" dirty="0">
                <a:latin typeface="Arial MT"/>
                <a:cs typeface="Arial MT"/>
              </a:rPr>
              <a:t>Identify the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methods</a:t>
            </a:r>
            <a:r>
              <a:rPr sz="1600" dirty="0">
                <a:latin typeface="Arial MT"/>
                <a:cs typeface="Arial MT"/>
              </a:rPr>
              <a:t> and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limitations</a:t>
            </a:r>
            <a:r>
              <a:rPr sz="1600" dirty="0">
                <a:latin typeface="Arial MT"/>
                <a:cs typeface="Arial MT"/>
              </a:rPr>
              <a:t> of assessing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level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of consciousness, pulses, and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respiratory </a:t>
            </a:r>
            <a:r>
              <a:rPr sz="1600" spc="-43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rate </a:t>
            </a:r>
            <a:r>
              <a:rPr sz="1600" dirty="0">
                <a:latin typeface="Arial MT"/>
                <a:cs typeface="Arial MT"/>
              </a:rPr>
              <a:t>in</a:t>
            </a:r>
            <a:r>
              <a:rPr sz="1600" spc="-30" dirty="0">
                <a:latin typeface="Arial MT"/>
                <a:cs typeface="Arial MT"/>
              </a:rPr>
              <a:t> </a:t>
            </a:r>
            <a:r>
              <a:rPr sz="1600" spc="-25" dirty="0">
                <a:latin typeface="Arial MT"/>
                <a:cs typeface="Arial MT"/>
              </a:rPr>
              <a:t>Tactical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Field</a:t>
            </a:r>
            <a:r>
              <a:rPr sz="1600" dirty="0">
                <a:latin typeface="Arial MT"/>
                <a:cs typeface="Arial MT"/>
              </a:rPr>
              <a:t> Care.</a:t>
            </a:r>
            <a:endParaRPr sz="1600">
              <a:latin typeface="Arial MT"/>
              <a:cs typeface="Arial MT"/>
            </a:endParaRPr>
          </a:p>
          <a:p>
            <a:pPr marL="982344" lvl="1" indent="-585470">
              <a:lnSpc>
                <a:spcPct val="100000"/>
              </a:lnSpc>
              <a:spcBef>
                <a:spcPts val="1040"/>
              </a:spcBef>
              <a:buFont typeface="Arial"/>
              <a:buAutoNum type="arabicPeriod"/>
              <a:tabLst>
                <a:tab pos="982344" algn="l"/>
                <a:tab pos="982980" algn="l"/>
              </a:tabLst>
            </a:pPr>
            <a:r>
              <a:rPr sz="1600" spc="-5" dirty="0">
                <a:latin typeface="Arial MT"/>
                <a:cs typeface="Arial MT"/>
              </a:rPr>
              <a:t>Identify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methods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for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monitoring</a:t>
            </a:r>
            <a:r>
              <a:rPr sz="1600" spc="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vital</a:t>
            </a:r>
            <a:r>
              <a:rPr sz="1600" spc="1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sign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trends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in</a:t>
            </a:r>
            <a:r>
              <a:rPr sz="1600" spc="-25" dirty="0">
                <a:latin typeface="Arial MT"/>
                <a:cs typeface="Arial MT"/>
              </a:rPr>
              <a:t> Tactical</a:t>
            </a:r>
            <a:r>
              <a:rPr sz="1600" spc="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Field</a:t>
            </a:r>
            <a:r>
              <a:rPr sz="1600" spc="1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Care.</a:t>
            </a:r>
            <a:endParaRPr sz="1600">
              <a:latin typeface="Arial MT"/>
              <a:cs typeface="Arial MT"/>
            </a:endParaRPr>
          </a:p>
          <a:p>
            <a:pPr marL="982344" marR="367665" lvl="1" indent="-584835">
              <a:lnSpc>
                <a:spcPts val="1800"/>
              </a:lnSpc>
              <a:spcBef>
                <a:spcPts val="1240"/>
              </a:spcBef>
              <a:buFont typeface="Arial"/>
              <a:buAutoNum type="arabicPeriod"/>
              <a:tabLst>
                <a:tab pos="982344" algn="l"/>
                <a:tab pos="982980" algn="l"/>
              </a:tabLst>
            </a:pPr>
            <a:r>
              <a:rPr sz="1600" spc="-5" dirty="0">
                <a:latin typeface="Arial MT"/>
                <a:cs typeface="Arial MT"/>
              </a:rPr>
              <a:t>Demonstrate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assessment</a:t>
            </a:r>
            <a:r>
              <a:rPr sz="1600" spc="-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of level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of consciousness and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respirations</a:t>
            </a:r>
            <a:r>
              <a:rPr sz="1600" dirty="0">
                <a:latin typeface="Arial MT"/>
                <a:cs typeface="Arial MT"/>
              </a:rPr>
              <a:t> on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a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trauma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casualty</a:t>
            </a:r>
            <a:r>
              <a:rPr sz="1600" dirty="0">
                <a:latin typeface="Arial MT"/>
                <a:cs typeface="Arial MT"/>
              </a:rPr>
              <a:t> in </a:t>
            </a:r>
            <a:r>
              <a:rPr sz="1600" spc="-430" dirty="0">
                <a:latin typeface="Arial MT"/>
                <a:cs typeface="Arial MT"/>
              </a:rPr>
              <a:t> </a:t>
            </a:r>
            <a:r>
              <a:rPr sz="1600" spc="-25" dirty="0">
                <a:latin typeface="Arial MT"/>
                <a:cs typeface="Arial MT"/>
              </a:rPr>
              <a:t>Tactical</a:t>
            </a:r>
            <a:r>
              <a:rPr sz="1600" spc="-5" dirty="0">
                <a:latin typeface="Arial MT"/>
                <a:cs typeface="Arial MT"/>
              </a:rPr>
              <a:t> Field</a:t>
            </a:r>
            <a:r>
              <a:rPr sz="1600" dirty="0">
                <a:latin typeface="Arial MT"/>
                <a:cs typeface="Arial MT"/>
              </a:rPr>
              <a:t> Care.</a:t>
            </a:r>
            <a:endParaRPr sz="1600">
              <a:latin typeface="Arial MT"/>
              <a:cs typeface="Arial MT"/>
            </a:endParaRPr>
          </a:p>
          <a:p>
            <a:pPr marL="982344" marR="153035" lvl="1" indent="-584835">
              <a:lnSpc>
                <a:spcPts val="1800"/>
              </a:lnSpc>
              <a:spcBef>
                <a:spcPts val="1200"/>
              </a:spcBef>
              <a:buFont typeface="Arial"/>
              <a:buAutoNum type="arabicPeriod"/>
              <a:tabLst>
                <a:tab pos="982344" algn="l"/>
                <a:tab pos="982980" algn="l"/>
              </a:tabLst>
            </a:pPr>
            <a:r>
              <a:rPr sz="1600" spc="-5" dirty="0">
                <a:latin typeface="Arial MT"/>
                <a:cs typeface="Arial MT"/>
              </a:rPr>
              <a:t>Demonstrate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assessment of radial</a:t>
            </a:r>
            <a:r>
              <a:rPr sz="1600" spc="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femoral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pedal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and</a:t>
            </a:r>
            <a:r>
              <a:rPr sz="1600" spc="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carotid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pulses </a:t>
            </a:r>
            <a:r>
              <a:rPr sz="1600" spc="-5" dirty="0">
                <a:latin typeface="Arial MT"/>
                <a:cs typeface="Arial MT"/>
              </a:rPr>
              <a:t>for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rate</a:t>
            </a:r>
            <a:r>
              <a:rPr sz="1600" spc="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rhythm</a:t>
            </a:r>
            <a:r>
              <a:rPr sz="1600" dirty="0">
                <a:latin typeface="Arial MT"/>
                <a:cs typeface="Arial MT"/>
              </a:rPr>
              <a:t> and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quality </a:t>
            </a:r>
            <a:r>
              <a:rPr sz="1600" spc="-43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in</a:t>
            </a:r>
            <a:r>
              <a:rPr sz="1600" spc="-35" dirty="0">
                <a:latin typeface="Arial MT"/>
                <a:cs typeface="Arial MT"/>
              </a:rPr>
              <a:t> </a:t>
            </a:r>
            <a:r>
              <a:rPr sz="1600" spc="-25" dirty="0">
                <a:latin typeface="Arial MT"/>
                <a:cs typeface="Arial MT"/>
              </a:rPr>
              <a:t>Tactical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Field</a:t>
            </a:r>
            <a:r>
              <a:rPr sz="1600" dirty="0">
                <a:latin typeface="Arial MT"/>
                <a:cs typeface="Arial MT"/>
              </a:rPr>
              <a:t> Care.</a:t>
            </a:r>
            <a:endParaRPr sz="1600">
              <a:latin typeface="Arial MT"/>
              <a:cs typeface="Arial MT"/>
            </a:endParaRPr>
          </a:p>
          <a:p>
            <a:pPr marL="982344" lvl="1" indent="-585470">
              <a:lnSpc>
                <a:spcPct val="100000"/>
              </a:lnSpc>
              <a:spcBef>
                <a:spcPts val="1040"/>
              </a:spcBef>
              <a:buFont typeface="Arial"/>
              <a:buAutoNum type="arabicPeriod"/>
              <a:tabLst>
                <a:tab pos="982344" algn="l"/>
                <a:tab pos="982980" algn="l"/>
              </a:tabLst>
            </a:pPr>
            <a:r>
              <a:rPr sz="1600" spc="-5" dirty="0">
                <a:latin typeface="Arial MT"/>
                <a:cs typeface="Arial MT"/>
              </a:rPr>
              <a:t>Demonstrate</a:t>
            </a:r>
            <a:r>
              <a:rPr sz="1600" dirty="0">
                <a:latin typeface="Arial MT"/>
                <a:cs typeface="Arial MT"/>
              </a:rPr>
              <a:t> assessment</a:t>
            </a:r>
            <a:r>
              <a:rPr sz="1600" spc="-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of</a:t>
            </a:r>
            <a:r>
              <a:rPr sz="1600" spc="-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pulse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oximetry </a:t>
            </a:r>
            <a:r>
              <a:rPr sz="1600" dirty="0">
                <a:latin typeface="Arial MT"/>
                <a:cs typeface="Arial MT"/>
              </a:rPr>
              <a:t>in</a:t>
            </a:r>
            <a:r>
              <a:rPr sz="1600" spc="-30" dirty="0">
                <a:latin typeface="Arial MT"/>
                <a:cs typeface="Arial MT"/>
              </a:rPr>
              <a:t> </a:t>
            </a:r>
            <a:r>
              <a:rPr sz="1600" spc="-25" dirty="0">
                <a:latin typeface="Arial MT"/>
                <a:cs typeface="Arial MT"/>
              </a:rPr>
              <a:t>Tactical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Field</a:t>
            </a:r>
            <a:r>
              <a:rPr sz="1600" dirty="0">
                <a:latin typeface="Arial MT"/>
                <a:cs typeface="Arial MT"/>
              </a:rPr>
              <a:t> Care.</a:t>
            </a:r>
            <a:endParaRPr sz="1600">
              <a:latin typeface="Arial MT"/>
              <a:cs typeface="Arial MT"/>
            </a:endParaRPr>
          </a:p>
          <a:p>
            <a:pPr marL="982344" lvl="1" indent="-585470">
              <a:lnSpc>
                <a:spcPct val="100000"/>
              </a:lnSpc>
              <a:spcBef>
                <a:spcPts val="1080"/>
              </a:spcBef>
              <a:buFont typeface="Arial"/>
              <a:buAutoNum type="arabicPeriod"/>
              <a:tabLst>
                <a:tab pos="982344" algn="l"/>
                <a:tab pos="982980" algn="l"/>
              </a:tabLst>
            </a:pPr>
            <a:r>
              <a:rPr sz="1600" spc="-5" dirty="0">
                <a:latin typeface="Arial MT"/>
                <a:cs typeface="Arial MT"/>
              </a:rPr>
              <a:t>Demonstrate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electronic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vital</a:t>
            </a:r>
            <a:r>
              <a:rPr sz="1600" spc="1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signs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monitoring</a:t>
            </a:r>
            <a:r>
              <a:rPr sz="1600" spc="1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in</a:t>
            </a:r>
            <a:r>
              <a:rPr sz="1600" spc="-20" dirty="0">
                <a:latin typeface="Arial MT"/>
                <a:cs typeface="Arial MT"/>
              </a:rPr>
              <a:t> </a:t>
            </a:r>
            <a:r>
              <a:rPr sz="1600" spc="-25" dirty="0">
                <a:latin typeface="Arial MT"/>
                <a:cs typeface="Arial MT"/>
              </a:rPr>
              <a:t>Tactical</a:t>
            </a:r>
            <a:r>
              <a:rPr sz="1600" spc="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Field</a:t>
            </a:r>
            <a:r>
              <a:rPr sz="1600" spc="1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Care.</a:t>
            </a:r>
            <a:endParaRPr sz="1600">
              <a:latin typeface="Arial MT"/>
              <a:cs typeface="Arial MT"/>
            </a:endParaRPr>
          </a:p>
          <a:p>
            <a:pPr marL="982344" marR="198755" lvl="1" indent="-584835">
              <a:lnSpc>
                <a:spcPts val="1800"/>
              </a:lnSpc>
              <a:spcBef>
                <a:spcPts val="1240"/>
              </a:spcBef>
              <a:buFont typeface="Arial"/>
              <a:buAutoNum type="arabicPeriod"/>
              <a:tabLst>
                <a:tab pos="982344" algn="l"/>
                <a:tab pos="982980" algn="l"/>
              </a:tabLst>
            </a:pPr>
            <a:r>
              <a:rPr sz="1600" spc="-5" dirty="0">
                <a:latin typeface="Arial MT"/>
                <a:cs typeface="Arial MT"/>
              </a:rPr>
              <a:t>Demonstrate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assessment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of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end-tidal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CO2</a:t>
            </a:r>
            <a:r>
              <a:rPr sz="1600" spc="1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using</a:t>
            </a:r>
            <a:r>
              <a:rPr sz="1600" spc="1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a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colorimetric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device</a:t>
            </a:r>
            <a:r>
              <a:rPr sz="1600" spc="1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on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a</a:t>
            </a:r>
            <a:r>
              <a:rPr sz="1600" spc="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trauma</a:t>
            </a:r>
            <a:r>
              <a:rPr sz="1600" spc="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casualty</a:t>
            </a:r>
            <a:r>
              <a:rPr sz="1600" dirty="0">
                <a:latin typeface="Arial MT"/>
                <a:cs typeface="Arial MT"/>
              </a:rPr>
              <a:t> in </a:t>
            </a:r>
            <a:r>
              <a:rPr sz="1600" spc="-430" dirty="0">
                <a:latin typeface="Arial MT"/>
                <a:cs typeface="Arial MT"/>
              </a:rPr>
              <a:t> </a:t>
            </a:r>
            <a:r>
              <a:rPr sz="1600" spc="-25" dirty="0">
                <a:latin typeface="Arial MT"/>
                <a:cs typeface="Arial MT"/>
              </a:rPr>
              <a:t>Tactical</a:t>
            </a:r>
            <a:r>
              <a:rPr sz="1600" spc="-5" dirty="0">
                <a:latin typeface="Arial MT"/>
                <a:cs typeface="Arial MT"/>
              </a:rPr>
              <a:t> Field</a:t>
            </a:r>
            <a:r>
              <a:rPr sz="1600" dirty="0">
                <a:latin typeface="Arial MT"/>
                <a:cs typeface="Arial MT"/>
              </a:rPr>
              <a:t> Care.</a:t>
            </a:r>
            <a:endParaRPr sz="1600">
              <a:latin typeface="Arial MT"/>
              <a:cs typeface="Arial MT"/>
            </a:endParaRPr>
          </a:p>
        </p:txBody>
      </p:sp>
      <p:grpSp>
        <p:nvGrpSpPr>
          <p:cNvPr id="18" name="object 18"/>
          <p:cNvGrpSpPr/>
          <p:nvPr/>
        </p:nvGrpSpPr>
        <p:grpSpPr>
          <a:xfrm>
            <a:off x="1155160" y="2829331"/>
            <a:ext cx="193040" cy="2649855"/>
            <a:chOff x="1155160" y="2829331"/>
            <a:chExt cx="193040" cy="2649855"/>
          </a:xfrm>
        </p:grpSpPr>
        <p:pic>
          <p:nvPicPr>
            <p:cNvPr id="19" name="object 19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1164879" y="2829331"/>
              <a:ext cx="183080" cy="183080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1171229" y="3865099"/>
              <a:ext cx="170379" cy="170379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1164879" y="3858748"/>
              <a:ext cx="183080" cy="183080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1171229" y="4496653"/>
              <a:ext cx="170379" cy="170380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1164879" y="4490303"/>
              <a:ext cx="183080" cy="183080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1171229" y="4914765"/>
              <a:ext cx="170379" cy="170380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1164879" y="4908416"/>
              <a:ext cx="183080" cy="183080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1161510" y="5302171"/>
              <a:ext cx="170379" cy="170379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1155160" y="5295821"/>
              <a:ext cx="183080" cy="183080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4164098" y="284892"/>
            <a:ext cx="386397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Module</a:t>
            </a:r>
            <a:r>
              <a:rPr sz="2000" b="1" spc="-15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20:</a:t>
            </a:r>
            <a:r>
              <a:rPr sz="2000" b="1" spc="-15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Casualty</a:t>
            </a:r>
            <a:r>
              <a:rPr sz="2000" b="1" spc="-15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Monitoring</a:t>
            </a:r>
            <a:endParaRPr sz="2000">
              <a:latin typeface="Arial"/>
              <a:cs typeface="Arial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grpSp>
        <p:nvGrpSpPr>
          <p:cNvPr id="4" name="object 4"/>
          <p:cNvGrpSpPr/>
          <p:nvPr/>
        </p:nvGrpSpPr>
        <p:grpSpPr>
          <a:xfrm>
            <a:off x="8663317" y="3614301"/>
            <a:ext cx="3363595" cy="815975"/>
            <a:chOff x="8663317" y="3614301"/>
            <a:chExt cx="3363595" cy="815975"/>
          </a:xfrm>
        </p:grpSpPr>
        <p:sp>
          <p:nvSpPr>
            <p:cNvPr id="5" name="object 5"/>
            <p:cNvSpPr/>
            <p:nvPr/>
          </p:nvSpPr>
          <p:spPr>
            <a:xfrm>
              <a:off x="8663317" y="3614301"/>
              <a:ext cx="3363595" cy="815975"/>
            </a:xfrm>
            <a:custGeom>
              <a:avLst/>
              <a:gdLst/>
              <a:ahLst/>
              <a:cxnLst/>
              <a:rect l="l" t="t" r="r" b="b"/>
              <a:pathLst>
                <a:path w="3363595" h="815975">
                  <a:moveTo>
                    <a:pt x="3302189" y="0"/>
                  </a:moveTo>
                  <a:lnTo>
                    <a:pt x="61291" y="0"/>
                  </a:lnTo>
                  <a:lnTo>
                    <a:pt x="37433" y="4816"/>
                  </a:lnTo>
                  <a:lnTo>
                    <a:pt x="17951" y="17951"/>
                  </a:lnTo>
                  <a:lnTo>
                    <a:pt x="4816" y="37433"/>
                  </a:lnTo>
                  <a:lnTo>
                    <a:pt x="0" y="61291"/>
                  </a:lnTo>
                  <a:lnTo>
                    <a:pt x="0" y="754298"/>
                  </a:lnTo>
                  <a:lnTo>
                    <a:pt x="4816" y="778156"/>
                  </a:lnTo>
                  <a:lnTo>
                    <a:pt x="17951" y="797639"/>
                  </a:lnTo>
                  <a:lnTo>
                    <a:pt x="37433" y="810774"/>
                  </a:lnTo>
                  <a:lnTo>
                    <a:pt x="61291" y="815591"/>
                  </a:lnTo>
                  <a:lnTo>
                    <a:pt x="3302189" y="815591"/>
                  </a:lnTo>
                  <a:lnTo>
                    <a:pt x="3326046" y="810774"/>
                  </a:lnTo>
                  <a:lnTo>
                    <a:pt x="3345528" y="797639"/>
                  </a:lnTo>
                  <a:lnTo>
                    <a:pt x="3358664" y="778156"/>
                  </a:lnTo>
                  <a:lnTo>
                    <a:pt x="3363480" y="754298"/>
                  </a:lnTo>
                  <a:lnTo>
                    <a:pt x="3363480" y="61291"/>
                  </a:lnTo>
                  <a:lnTo>
                    <a:pt x="3358664" y="37433"/>
                  </a:lnTo>
                  <a:lnTo>
                    <a:pt x="3345528" y="17951"/>
                  </a:lnTo>
                  <a:lnTo>
                    <a:pt x="3326046" y="4816"/>
                  </a:lnTo>
                  <a:lnTo>
                    <a:pt x="3302189" y="0"/>
                  </a:lnTo>
                  <a:close/>
                </a:path>
              </a:pathLst>
            </a:custGeom>
            <a:solidFill>
              <a:srgbClr val="FFF4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6" name="object 6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8864899" y="3803903"/>
              <a:ext cx="445790" cy="388100"/>
            </a:xfrm>
            <a:prstGeom prst="rect">
              <a:avLst/>
            </a:prstGeom>
          </p:spPr>
        </p:pic>
      </p:grp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2023193" y="725886"/>
            <a:ext cx="8145780" cy="1056005"/>
          </a:xfrm>
          <a:prstGeom prst="rect">
            <a:avLst/>
          </a:prstGeom>
        </p:spPr>
        <p:txBody>
          <a:bodyPr vert="horz" wrap="square" lIns="0" tIns="84455" rIns="0" bIns="0" rtlCol="0">
            <a:spAutoFit/>
          </a:bodyPr>
          <a:lstStyle/>
          <a:p>
            <a:pPr marL="2209800" marR="5080" indent="-2197735">
              <a:lnSpc>
                <a:spcPts val="3790"/>
              </a:lnSpc>
              <a:spcBef>
                <a:spcPts val="665"/>
              </a:spcBef>
            </a:pPr>
            <a:r>
              <a:rPr sz="3600" spc="-35" dirty="0">
                <a:solidFill>
                  <a:srgbClr val="000000"/>
                </a:solidFill>
              </a:rPr>
              <a:t>CASUALTY</a:t>
            </a:r>
            <a:r>
              <a:rPr sz="3600" spc="-110" dirty="0">
                <a:solidFill>
                  <a:srgbClr val="000000"/>
                </a:solidFill>
              </a:rPr>
              <a:t> </a:t>
            </a:r>
            <a:r>
              <a:rPr sz="3600" spc="-10" dirty="0">
                <a:solidFill>
                  <a:srgbClr val="921928"/>
                </a:solidFill>
              </a:rPr>
              <a:t>MONITORING</a:t>
            </a:r>
            <a:r>
              <a:rPr sz="3600" spc="-35" dirty="0">
                <a:solidFill>
                  <a:srgbClr val="921928"/>
                </a:solidFill>
              </a:rPr>
              <a:t> </a:t>
            </a:r>
            <a:r>
              <a:rPr sz="3600" spc="-10" dirty="0">
                <a:solidFill>
                  <a:srgbClr val="000000"/>
                </a:solidFill>
              </a:rPr>
              <a:t>OVERVIEW </a:t>
            </a:r>
            <a:r>
              <a:rPr sz="3600" spc="-985" dirty="0">
                <a:solidFill>
                  <a:srgbClr val="000000"/>
                </a:solidFill>
              </a:rPr>
              <a:t> </a:t>
            </a:r>
            <a:r>
              <a:rPr sz="3600" spc="-5" dirty="0">
                <a:solidFill>
                  <a:srgbClr val="921928"/>
                </a:solidFill>
              </a:rPr>
              <a:t>IN </a:t>
            </a:r>
            <a:r>
              <a:rPr sz="3600" dirty="0">
                <a:solidFill>
                  <a:srgbClr val="921928"/>
                </a:solidFill>
              </a:rPr>
              <a:t>MARCH</a:t>
            </a:r>
            <a:r>
              <a:rPr sz="3600" spc="-5" dirty="0">
                <a:solidFill>
                  <a:srgbClr val="921928"/>
                </a:solidFill>
              </a:rPr>
              <a:t> </a:t>
            </a:r>
            <a:r>
              <a:rPr sz="3600" spc="-120" dirty="0">
                <a:solidFill>
                  <a:srgbClr val="921928"/>
                </a:solidFill>
              </a:rPr>
              <a:t>PAWS</a:t>
            </a:r>
            <a:endParaRPr sz="3600"/>
          </a:p>
        </p:txBody>
      </p:sp>
      <p:sp>
        <p:nvSpPr>
          <p:cNvPr id="8" name="object 8"/>
          <p:cNvSpPr/>
          <p:nvPr/>
        </p:nvSpPr>
        <p:spPr>
          <a:xfrm>
            <a:off x="3040121" y="4244158"/>
            <a:ext cx="576580" cy="576580"/>
          </a:xfrm>
          <a:custGeom>
            <a:avLst/>
            <a:gdLst/>
            <a:ahLst/>
            <a:cxnLst/>
            <a:rect l="l" t="t" r="r" b="b"/>
            <a:pathLst>
              <a:path w="576579" h="576579">
                <a:moveTo>
                  <a:pt x="287999" y="0"/>
                </a:moveTo>
                <a:lnTo>
                  <a:pt x="243915" y="3374"/>
                </a:lnTo>
                <a:lnTo>
                  <a:pt x="200670" y="13496"/>
                </a:lnTo>
                <a:lnTo>
                  <a:pt x="159102" y="30367"/>
                </a:lnTo>
                <a:lnTo>
                  <a:pt x="120050" y="53986"/>
                </a:lnTo>
                <a:lnTo>
                  <a:pt x="84352" y="84353"/>
                </a:lnTo>
                <a:lnTo>
                  <a:pt x="53985" y="120051"/>
                </a:lnTo>
                <a:lnTo>
                  <a:pt x="30366" y="159103"/>
                </a:lnTo>
                <a:lnTo>
                  <a:pt x="13496" y="200671"/>
                </a:lnTo>
                <a:lnTo>
                  <a:pt x="3374" y="243916"/>
                </a:lnTo>
                <a:lnTo>
                  <a:pt x="0" y="288000"/>
                </a:lnTo>
                <a:lnTo>
                  <a:pt x="3374" y="332084"/>
                </a:lnTo>
                <a:lnTo>
                  <a:pt x="13496" y="375329"/>
                </a:lnTo>
                <a:lnTo>
                  <a:pt x="30366" y="416897"/>
                </a:lnTo>
                <a:lnTo>
                  <a:pt x="53985" y="455949"/>
                </a:lnTo>
                <a:lnTo>
                  <a:pt x="84352" y="491647"/>
                </a:lnTo>
                <a:lnTo>
                  <a:pt x="120050" y="522014"/>
                </a:lnTo>
                <a:lnTo>
                  <a:pt x="159102" y="545633"/>
                </a:lnTo>
                <a:lnTo>
                  <a:pt x="200670" y="562504"/>
                </a:lnTo>
                <a:lnTo>
                  <a:pt x="243915" y="572626"/>
                </a:lnTo>
                <a:lnTo>
                  <a:pt x="287999" y="576000"/>
                </a:lnTo>
                <a:lnTo>
                  <a:pt x="332083" y="572626"/>
                </a:lnTo>
                <a:lnTo>
                  <a:pt x="375328" y="562504"/>
                </a:lnTo>
                <a:lnTo>
                  <a:pt x="416896" y="545633"/>
                </a:lnTo>
                <a:lnTo>
                  <a:pt x="455948" y="522014"/>
                </a:lnTo>
                <a:lnTo>
                  <a:pt x="491646" y="491647"/>
                </a:lnTo>
                <a:lnTo>
                  <a:pt x="522013" y="455949"/>
                </a:lnTo>
                <a:lnTo>
                  <a:pt x="545632" y="416897"/>
                </a:lnTo>
                <a:lnTo>
                  <a:pt x="562503" y="375329"/>
                </a:lnTo>
                <a:lnTo>
                  <a:pt x="572625" y="332084"/>
                </a:lnTo>
                <a:lnTo>
                  <a:pt x="575999" y="288000"/>
                </a:lnTo>
                <a:lnTo>
                  <a:pt x="572625" y="243916"/>
                </a:lnTo>
                <a:lnTo>
                  <a:pt x="562503" y="200671"/>
                </a:lnTo>
                <a:lnTo>
                  <a:pt x="545632" y="159103"/>
                </a:lnTo>
                <a:lnTo>
                  <a:pt x="522013" y="120051"/>
                </a:lnTo>
                <a:lnTo>
                  <a:pt x="491646" y="84353"/>
                </a:lnTo>
                <a:lnTo>
                  <a:pt x="455948" y="53986"/>
                </a:lnTo>
                <a:lnTo>
                  <a:pt x="416896" y="30367"/>
                </a:lnTo>
                <a:lnTo>
                  <a:pt x="375328" y="13496"/>
                </a:lnTo>
                <a:lnTo>
                  <a:pt x="332083" y="3374"/>
                </a:lnTo>
                <a:lnTo>
                  <a:pt x="287999" y="0"/>
                </a:lnTo>
                <a:close/>
              </a:path>
            </a:pathLst>
          </a:custGeom>
          <a:solidFill>
            <a:srgbClr val="79876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3412521" y="5740617"/>
            <a:ext cx="576580" cy="576580"/>
          </a:xfrm>
          <a:custGeom>
            <a:avLst/>
            <a:gdLst/>
            <a:ahLst/>
            <a:cxnLst/>
            <a:rect l="l" t="t" r="r" b="b"/>
            <a:pathLst>
              <a:path w="576579" h="576579">
                <a:moveTo>
                  <a:pt x="287999" y="0"/>
                </a:moveTo>
                <a:lnTo>
                  <a:pt x="243915" y="3374"/>
                </a:lnTo>
                <a:lnTo>
                  <a:pt x="200670" y="13496"/>
                </a:lnTo>
                <a:lnTo>
                  <a:pt x="159103" y="30367"/>
                </a:lnTo>
                <a:lnTo>
                  <a:pt x="120051" y="53986"/>
                </a:lnTo>
                <a:lnTo>
                  <a:pt x="84353" y="84353"/>
                </a:lnTo>
                <a:lnTo>
                  <a:pt x="53986" y="120051"/>
                </a:lnTo>
                <a:lnTo>
                  <a:pt x="30367" y="159103"/>
                </a:lnTo>
                <a:lnTo>
                  <a:pt x="13496" y="200671"/>
                </a:lnTo>
                <a:lnTo>
                  <a:pt x="3374" y="243916"/>
                </a:lnTo>
                <a:lnTo>
                  <a:pt x="0" y="287999"/>
                </a:lnTo>
                <a:lnTo>
                  <a:pt x="3374" y="332083"/>
                </a:lnTo>
                <a:lnTo>
                  <a:pt x="13496" y="375328"/>
                </a:lnTo>
                <a:lnTo>
                  <a:pt x="30367" y="416896"/>
                </a:lnTo>
                <a:lnTo>
                  <a:pt x="53986" y="455948"/>
                </a:lnTo>
                <a:lnTo>
                  <a:pt x="84353" y="491646"/>
                </a:lnTo>
                <a:lnTo>
                  <a:pt x="120051" y="522013"/>
                </a:lnTo>
                <a:lnTo>
                  <a:pt x="159103" y="545632"/>
                </a:lnTo>
                <a:lnTo>
                  <a:pt x="200670" y="562503"/>
                </a:lnTo>
                <a:lnTo>
                  <a:pt x="243915" y="572625"/>
                </a:lnTo>
                <a:lnTo>
                  <a:pt x="287999" y="575999"/>
                </a:lnTo>
                <a:lnTo>
                  <a:pt x="332082" y="572625"/>
                </a:lnTo>
                <a:lnTo>
                  <a:pt x="375327" y="562503"/>
                </a:lnTo>
                <a:lnTo>
                  <a:pt x="416895" y="545632"/>
                </a:lnTo>
                <a:lnTo>
                  <a:pt x="455948" y="522013"/>
                </a:lnTo>
                <a:lnTo>
                  <a:pt x="491646" y="491646"/>
                </a:lnTo>
                <a:lnTo>
                  <a:pt x="522013" y="455948"/>
                </a:lnTo>
                <a:lnTo>
                  <a:pt x="545632" y="416896"/>
                </a:lnTo>
                <a:lnTo>
                  <a:pt x="562503" y="375328"/>
                </a:lnTo>
                <a:lnTo>
                  <a:pt x="572625" y="332083"/>
                </a:lnTo>
                <a:lnTo>
                  <a:pt x="575999" y="287999"/>
                </a:lnTo>
                <a:lnTo>
                  <a:pt x="572625" y="243916"/>
                </a:lnTo>
                <a:lnTo>
                  <a:pt x="562503" y="200671"/>
                </a:lnTo>
                <a:lnTo>
                  <a:pt x="545632" y="159103"/>
                </a:lnTo>
                <a:lnTo>
                  <a:pt x="522013" y="120051"/>
                </a:lnTo>
                <a:lnTo>
                  <a:pt x="491646" y="84353"/>
                </a:lnTo>
                <a:lnTo>
                  <a:pt x="455948" y="53986"/>
                </a:lnTo>
                <a:lnTo>
                  <a:pt x="416895" y="30367"/>
                </a:lnTo>
                <a:lnTo>
                  <a:pt x="375327" y="13496"/>
                </a:lnTo>
                <a:lnTo>
                  <a:pt x="332082" y="3374"/>
                </a:lnTo>
                <a:lnTo>
                  <a:pt x="287999" y="0"/>
                </a:lnTo>
                <a:close/>
              </a:path>
            </a:pathLst>
          </a:custGeom>
          <a:solidFill>
            <a:srgbClr val="F2653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 txBox="1"/>
          <p:nvPr/>
        </p:nvSpPr>
        <p:spPr>
          <a:xfrm>
            <a:off x="2283857" y="5259456"/>
            <a:ext cx="2054860" cy="1014730"/>
          </a:xfrm>
          <a:prstGeom prst="rect">
            <a:avLst/>
          </a:prstGeom>
        </p:spPr>
        <p:txBody>
          <a:bodyPr vert="horz" wrap="square" lIns="0" tIns="11620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15"/>
              </a:spcBef>
            </a:pPr>
            <a:r>
              <a:rPr sz="2100" b="1" spc="-5" dirty="0">
                <a:latin typeface="Arial"/>
                <a:cs typeface="Arial"/>
              </a:rPr>
              <a:t>PULSE</a:t>
            </a:r>
            <a:endParaRPr sz="2100">
              <a:latin typeface="Arial"/>
              <a:cs typeface="Arial"/>
            </a:endParaRPr>
          </a:p>
          <a:p>
            <a:pPr marL="20320">
              <a:lnSpc>
                <a:spcPct val="100000"/>
              </a:lnSpc>
              <a:spcBef>
                <a:spcPts val="1090"/>
              </a:spcBef>
              <a:tabLst>
                <a:tab pos="1278255" algn="l"/>
                <a:tab pos="1744980" algn="l"/>
              </a:tabLst>
            </a:pPr>
            <a:r>
              <a:rPr sz="2800" dirty="0">
                <a:solidFill>
                  <a:srgbClr val="2E3334"/>
                </a:solidFill>
                <a:latin typeface="Arial Black"/>
                <a:cs typeface="Arial Black"/>
              </a:rPr>
              <a:t>M</a:t>
            </a:r>
            <a:r>
              <a:rPr sz="2800" spc="-225" dirty="0">
                <a:solidFill>
                  <a:srgbClr val="2E3334"/>
                </a:solidFill>
                <a:latin typeface="Arial Black"/>
                <a:cs typeface="Arial Black"/>
              </a:rPr>
              <a:t> </a:t>
            </a:r>
            <a:r>
              <a:rPr sz="2800" dirty="0">
                <a:solidFill>
                  <a:srgbClr val="2E3334"/>
                </a:solidFill>
                <a:latin typeface="Arial Black"/>
                <a:cs typeface="Arial Black"/>
              </a:rPr>
              <a:t>A</a:t>
            </a:r>
            <a:r>
              <a:rPr sz="2800" spc="-365" dirty="0">
                <a:solidFill>
                  <a:srgbClr val="2E3334"/>
                </a:solidFill>
                <a:latin typeface="Arial Black"/>
                <a:cs typeface="Arial Black"/>
              </a:rPr>
              <a:t> </a:t>
            </a:r>
            <a:r>
              <a:rPr sz="2800" dirty="0">
                <a:solidFill>
                  <a:srgbClr val="2E3334"/>
                </a:solidFill>
                <a:latin typeface="Arial Black"/>
                <a:cs typeface="Arial Black"/>
              </a:rPr>
              <a:t>R	</a:t>
            </a:r>
            <a:r>
              <a:rPr sz="4200" baseline="2976" dirty="0">
                <a:solidFill>
                  <a:srgbClr val="FFFFFF"/>
                </a:solidFill>
                <a:latin typeface="Arial Black"/>
                <a:cs typeface="Arial Black"/>
              </a:rPr>
              <a:t>C	</a:t>
            </a:r>
            <a:r>
              <a:rPr sz="2800" dirty="0">
                <a:solidFill>
                  <a:srgbClr val="2E3334"/>
                </a:solidFill>
                <a:latin typeface="Arial Black"/>
                <a:cs typeface="Arial Black"/>
              </a:rPr>
              <a:t>H</a:t>
            </a:r>
            <a:endParaRPr sz="2800">
              <a:latin typeface="Arial Black"/>
              <a:cs typeface="Arial Black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2318834" y="1956506"/>
            <a:ext cx="1324610" cy="3454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100" b="1" spc="-5" dirty="0">
                <a:latin typeface="Arial"/>
                <a:cs typeface="Arial"/>
              </a:rPr>
              <a:t>LEVEL</a:t>
            </a:r>
            <a:r>
              <a:rPr sz="2100" b="1" spc="-105" dirty="0">
                <a:latin typeface="Arial"/>
                <a:cs typeface="Arial"/>
              </a:rPr>
              <a:t> </a:t>
            </a:r>
            <a:r>
              <a:rPr sz="2100" b="1" spc="-5" dirty="0">
                <a:latin typeface="Arial"/>
                <a:cs typeface="Arial"/>
              </a:rPr>
              <a:t>OF</a:t>
            </a:r>
            <a:endParaRPr sz="2100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2318834" y="2261306"/>
            <a:ext cx="2367280" cy="3454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100" b="1" spc="-5" dirty="0">
                <a:latin typeface="Arial"/>
                <a:cs typeface="Arial"/>
              </a:rPr>
              <a:t>CONSCIOUSNESS</a:t>
            </a:r>
            <a:endParaRPr sz="2100">
              <a:latin typeface="Arial"/>
              <a:cs typeface="Arial"/>
            </a:endParaRPr>
          </a:p>
        </p:txBody>
      </p:sp>
      <p:sp>
        <p:nvSpPr>
          <p:cNvPr id="13" name="object 13"/>
          <p:cNvSpPr/>
          <p:nvPr/>
        </p:nvSpPr>
        <p:spPr>
          <a:xfrm>
            <a:off x="2704687" y="2734764"/>
            <a:ext cx="576580" cy="576580"/>
          </a:xfrm>
          <a:custGeom>
            <a:avLst/>
            <a:gdLst/>
            <a:ahLst/>
            <a:cxnLst/>
            <a:rect l="l" t="t" r="r" b="b"/>
            <a:pathLst>
              <a:path w="576579" h="576579">
                <a:moveTo>
                  <a:pt x="288000" y="0"/>
                </a:moveTo>
                <a:lnTo>
                  <a:pt x="243916" y="3374"/>
                </a:lnTo>
                <a:lnTo>
                  <a:pt x="200671" y="13496"/>
                </a:lnTo>
                <a:lnTo>
                  <a:pt x="159103" y="30366"/>
                </a:lnTo>
                <a:lnTo>
                  <a:pt x="120051" y="53985"/>
                </a:lnTo>
                <a:lnTo>
                  <a:pt x="84353" y="84352"/>
                </a:lnTo>
                <a:lnTo>
                  <a:pt x="53986" y="120050"/>
                </a:lnTo>
                <a:lnTo>
                  <a:pt x="30367" y="159102"/>
                </a:lnTo>
                <a:lnTo>
                  <a:pt x="13496" y="200670"/>
                </a:lnTo>
                <a:lnTo>
                  <a:pt x="3374" y="243915"/>
                </a:lnTo>
                <a:lnTo>
                  <a:pt x="0" y="287999"/>
                </a:lnTo>
                <a:lnTo>
                  <a:pt x="3374" y="332083"/>
                </a:lnTo>
                <a:lnTo>
                  <a:pt x="13496" y="375328"/>
                </a:lnTo>
                <a:lnTo>
                  <a:pt x="30367" y="416896"/>
                </a:lnTo>
                <a:lnTo>
                  <a:pt x="53986" y="455948"/>
                </a:lnTo>
                <a:lnTo>
                  <a:pt x="84353" y="491646"/>
                </a:lnTo>
                <a:lnTo>
                  <a:pt x="120051" y="522013"/>
                </a:lnTo>
                <a:lnTo>
                  <a:pt x="159103" y="545632"/>
                </a:lnTo>
                <a:lnTo>
                  <a:pt x="200671" y="562503"/>
                </a:lnTo>
                <a:lnTo>
                  <a:pt x="243916" y="572625"/>
                </a:lnTo>
                <a:lnTo>
                  <a:pt x="288000" y="575999"/>
                </a:lnTo>
                <a:lnTo>
                  <a:pt x="332084" y="572625"/>
                </a:lnTo>
                <a:lnTo>
                  <a:pt x="375329" y="562503"/>
                </a:lnTo>
                <a:lnTo>
                  <a:pt x="416897" y="545632"/>
                </a:lnTo>
                <a:lnTo>
                  <a:pt x="455949" y="522013"/>
                </a:lnTo>
                <a:lnTo>
                  <a:pt x="491647" y="491646"/>
                </a:lnTo>
                <a:lnTo>
                  <a:pt x="522014" y="455948"/>
                </a:lnTo>
                <a:lnTo>
                  <a:pt x="545633" y="416896"/>
                </a:lnTo>
                <a:lnTo>
                  <a:pt x="562504" y="375328"/>
                </a:lnTo>
                <a:lnTo>
                  <a:pt x="572626" y="332083"/>
                </a:lnTo>
                <a:lnTo>
                  <a:pt x="576000" y="287999"/>
                </a:lnTo>
                <a:lnTo>
                  <a:pt x="572626" y="243915"/>
                </a:lnTo>
                <a:lnTo>
                  <a:pt x="562504" y="200670"/>
                </a:lnTo>
                <a:lnTo>
                  <a:pt x="545633" y="159102"/>
                </a:lnTo>
                <a:lnTo>
                  <a:pt x="522014" y="120050"/>
                </a:lnTo>
                <a:lnTo>
                  <a:pt x="491647" y="84352"/>
                </a:lnTo>
                <a:lnTo>
                  <a:pt x="455949" y="53985"/>
                </a:lnTo>
                <a:lnTo>
                  <a:pt x="416897" y="30366"/>
                </a:lnTo>
                <a:lnTo>
                  <a:pt x="375329" y="13496"/>
                </a:lnTo>
                <a:lnTo>
                  <a:pt x="332084" y="3374"/>
                </a:lnTo>
                <a:lnTo>
                  <a:pt x="288000" y="0"/>
                </a:lnTo>
                <a:close/>
              </a:path>
            </a:pathLst>
          </a:custGeom>
          <a:solidFill>
            <a:srgbClr val="8BB7C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3635835" y="2734764"/>
            <a:ext cx="576580" cy="576580"/>
          </a:xfrm>
          <a:custGeom>
            <a:avLst/>
            <a:gdLst/>
            <a:ahLst/>
            <a:cxnLst/>
            <a:rect l="l" t="t" r="r" b="b"/>
            <a:pathLst>
              <a:path w="576579" h="576579">
                <a:moveTo>
                  <a:pt x="287999" y="0"/>
                </a:moveTo>
                <a:lnTo>
                  <a:pt x="243915" y="3374"/>
                </a:lnTo>
                <a:lnTo>
                  <a:pt x="200670" y="13496"/>
                </a:lnTo>
                <a:lnTo>
                  <a:pt x="159102" y="30366"/>
                </a:lnTo>
                <a:lnTo>
                  <a:pt x="120050" y="53985"/>
                </a:lnTo>
                <a:lnTo>
                  <a:pt x="84352" y="84352"/>
                </a:lnTo>
                <a:lnTo>
                  <a:pt x="53985" y="120050"/>
                </a:lnTo>
                <a:lnTo>
                  <a:pt x="30366" y="159102"/>
                </a:lnTo>
                <a:lnTo>
                  <a:pt x="13496" y="200670"/>
                </a:lnTo>
                <a:lnTo>
                  <a:pt x="3374" y="243915"/>
                </a:lnTo>
                <a:lnTo>
                  <a:pt x="0" y="287999"/>
                </a:lnTo>
                <a:lnTo>
                  <a:pt x="3374" y="332083"/>
                </a:lnTo>
                <a:lnTo>
                  <a:pt x="13496" y="375328"/>
                </a:lnTo>
                <a:lnTo>
                  <a:pt x="30366" y="416896"/>
                </a:lnTo>
                <a:lnTo>
                  <a:pt x="53985" y="455948"/>
                </a:lnTo>
                <a:lnTo>
                  <a:pt x="84352" y="491646"/>
                </a:lnTo>
                <a:lnTo>
                  <a:pt x="120050" y="522013"/>
                </a:lnTo>
                <a:lnTo>
                  <a:pt x="159102" y="545632"/>
                </a:lnTo>
                <a:lnTo>
                  <a:pt x="200670" y="562503"/>
                </a:lnTo>
                <a:lnTo>
                  <a:pt x="243915" y="572625"/>
                </a:lnTo>
                <a:lnTo>
                  <a:pt x="287999" y="575999"/>
                </a:lnTo>
                <a:lnTo>
                  <a:pt x="332083" y="572625"/>
                </a:lnTo>
                <a:lnTo>
                  <a:pt x="375328" y="562503"/>
                </a:lnTo>
                <a:lnTo>
                  <a:pt x="416896" y="545632"/>
                </a:lnTo>
                <a:lnTo>
                  <a:pt x="455948" y="522013"/>
                </a:lnTo>
                <a:lnTo>
                  <a:pt x="491646" y="491646"/>
                </a:lnTo>
                <a:lnTo>
                  <a:pt x="522013" y="455948"/>
                </a:lnTo>
                <a:lnTo>
                  <a:pt x="545632" y="416896"/>
                </a:lnTo>
                <a:lnTo>
                  <a:pt x="562503" y="375328"/>
                </a:lnTo>
                <a:lnTo>
                  <a:pt x="572625" y="332083"/>
                </a:lnTo>
                <a:lnTo>
                  <a:pt x="575999" y="287999"/>
                </a:lnTo>
                <a:lnTo>
                  <a:pt x="572625" y="243915"/>
                </a:lnTo>
                <a:lnTo>
                  <a:pt x="562503" y="200670"/>
                </a:lnTo>
                <a:lnTo>
                  <a:pt x="545632" y="159102"/>
                </a:lnTo>
                <a:lnTo>
                  <a:pt x="522013" y="120050"/>
                </a:lnTo>
                <a:lnTo>
                  <a:pt x="491646" y="84352"/>
                </a:lnTo>
                <a:lnTo>
                  <a:pt x="455948" y="53985"/>
                </a:lnTo>
                <a:lnTo>
                  <a:pt x="416896" y="30366"/>
                </a:lnTo>
                <a:lnTo>
                  <a:pt x="375328" y="13496"/>
                </a:lnTo>
                <a:lnTo>
                  <a:pt x="332083" y="3374"/>
                </a:lnTo>
                <a:lnTo>
                  <a:pt x="287999" y="0"/>
                </a:lnTo>
                <a:close/>
              </a:path>
            </a:pathLst>
          </a:custGeom>
          <a:solidFill>
            <a:srgbClr val="F2653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4269637" y="2741771"/>
            <a:ext cx="576580" cy="576580"/>
          </a:xfrm>
          <a:custGeom>
            <a:avLst/>
            <a:gdLst/>
            <a:ahLst/>
            <a:cxnLst/>
            <a:rect l="l" t="t" r="r" b="b"/>
            <a:pathLst>
              <a:path w="576579" h="576579">
                <a:moveTo>
                  <a:pt x="288000" y="0"/>
                </a:moveTo>
                <a:lnTo>
                  <a:pt x="243916" y="3374"/>
                </a:lnTo>
                <a:lnTo>
                  <a:pt x="200671" y="13496"/>
                </a:lnTo>
                <a:lnTo>
                  <a:pt x="159103" y="30367"/>
                </a:lnTo>
                <a:lnTo>
                  <a:pt x="120051" y="53986"/>
                </a:lnTo>
                <a:lnTo>
                  <a:pt x="84353" y="84353"/>
                </a:lnTo>
                <a:lnTo>
                  <a:pt x="53986" y="120051"/>
                </a:lnTo>
                <a:lnTo>
                  <a:pt x="30367" y="159103"/>
                </a:lnTo>
                <a:lnTo>
                  <a:pt x="13496" y="200671"/>
                </a:lnTo>
                <a:lnTo>
                  <a:pt x="3374" y="243916"/>
                </a:lnTo>
                <a:lnTo>
                  <a:pt x="0" y="288000"/>
                </a:lnTo>
                <a:lnTo>
                  <a:pt x="3374" y="332084"/>
                </a:lnTo>
                <a:lnTo>
                  <a:pt x="13496" y="375329"/>
                </a:lnTo>
                <a:lnTo>
                  <a:pt x="30367" y="416897"/>
                </a:lnTo>
                <a:lnTo>
                  <a:pt x="53986" y="455949"/>
                </a:lnTo>
                <a:lnTo>
                  <a:pt x="84353" y="491647"/>
                </a:lnTo>
                <a:lnTo>
                  <a:pt x="120051" y="522014"/>
                </a:lnTo>
                <a:lnTo>
                  <a:pt x="159103" y="545633"/>
                </a:lnTo>
                <a:lnTo>
                  <a:pt x="200671" y="562504"/>
                </a:lnTo>
                <a:lnTo>
                  <a:pt x="243916" y="572626"/>
                </a:lnTo>
                <a:lnTo>
                  <a:pt x="288000" y="576000"/>
                </a:lnTo>
                <a:lnTo>
                  <a:pt x="332084" y="572626"/>
                </a:lnTo>
                <a:lnTo>
                  <a:pt x="375329" y="562504"/>
                </a:lnTo>
                <a:lnTo>
                  <a:pt x="416897" y="545633"/>
                </a:lnTo>
                <a:lnTo>
                  <a:pt x="455949" y="522014"/>
                </a:lnTo>
                <a:lnTo>
                  <a:pt x="491647" y="491647"/>
                </a:lnTo>
                <a:lnTo>
                  <a:pt x="522014" y="455949"/>
                </a:lnTo>
                <a:lnTo>
                  <a:pt x="545633" y="416897"/>
                </a:lnTo>
                <a:lnTo>
                  <a:pt x="562503" y="375329"/>
                </a:lnTo>
                <a:lnTo>
                  <a:pt x="572625" y="332084"/>
                </a:lnTo>
                <a:lnTo>
                  <a:pt x="575999" y="288000"/>
                </a:lnTo>
                <a:lnTo>
                  <a:pt x="572625" y="243916"/>
                </a:lnTo>
                <a:lnTo>
                  <a:pt x="562503" y="200671"/>
                </a:lnTo>
                <a:lnTo>
                  <a:pt x="545633" y="159103"/>
                </a:lnTo>
                <a:lnTo>
                  <a:pt x="522014" y="120051"/>
                </a:lnTo>
                <a:lnTo>
                  <a:pt x="491647" y="84353"/>
                </a:lnTo>
                <a:lnTo>
                  <a:pt x="455949" y="53986"/>
                </a:lnTo>
                <a:lnTo>
                  <a:pt x="416897" y="30367"/>
                </a:lnTo>
                <a:lnTo>
                  <a:pt x="375329" y="13496"/>
                </a:lnTo>
                <a:lnTo>
                  <a:pt x="332084" y="3374"/>
                </a:lnTo>
                <a:lnTo>
                  <a:pt x="288000" y="0"/>
                </a:lnTo>
                <a:close/>
              </a:path>
            </a:pathLst>
          </a:custGeom>
          <a:solidFill>
            <a:srgbClr val="76476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 txBox="1"/>
          <p:nvPr/>
        </p:nvSpPr>
        <p:spPr>
          <a:xfrm>
            <a:off x="2291011" y="2805388"/>
            <a:ext cx="2427605" cy="197231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563245" algn="l"/>
                <a:tab pos="1045844" algn="l"/>
                <a:tab pos="2118360" algn="l"/>
              </a:tabLst>
            </a:pPr>
            <a:r>
              <a:rPr sz="4200" baseline="-1984" dirty="0">
                <a:solidFill>
                  <a:srgbClr val="2E3334"/>
                </a:solidFill>
                <a:latin typeface="Arial Black"/>
                <a:cs typeface="Arial Black"/>
              </a:rPr>
              <a:t>M	</a:t>
            </a:r>
            <a:r>
              <a:rPr sz="2800" dirty="0">
                <a:solidFill>
                  <a:srgbClr val="FFFFFF"/>
                </a:solidFill>
                <a:latin typeface="Arial Black"/>
                <a:cs typeface="Arial Black"/>
              </a:rPr>
              <a:t>A	</a:t>
            </a:r>
            <a:r>
              <a:rPr sz="4200" baseline="-1984" dirty="0">
                <a:solidFill>
                  <a:srgbClr val="2E3334"/>
                </a:solidFill>
                <a:latin typeface="Arial Black"/>
                <a:cs typeface="Arial Black"/>
              </a:rPr>
              <a:t>R</a:t>
            </a:r>
            <a:r>
              <a:rPr sz="4200" spc="622" baseline="-1984" dirty="0">
                <a:solidFill>
                  <a:srgbClr val="2E3334"/>
                </a:solidFill>
                <a:latin typeface="Arial Black"/>
                <a:cs typeface="Arial Black"/>
              </a:rPr>
              <a:t> </a:t>
            </a:r>
            <a:r>
              <a:rPr sz="2800" dirty="0">
                <a:solidFill>
                  <a:srgbClr val="FFFFFF"/>
                </a:solidFill>
                <a:latin typeface="Arial Black"/>
                <a:cs typeface="Arial Black"/>
              </a:rPr>
              <a:t>C	H</a:t>
            </a:r>
            <a:endParaRPr sz="2800">
              <a:latin typeface="Arial Black"/>
              <a:cs typeface="Arial Black"/>
            </a:endParaRPr>
          </a:p>
          <a:p>
            <a:pPr>
              <a:lnSpc>
                <a:spcPct val="100000"/>
              </a:lnSpc>
              <a:spcBef>
                <a:spcPts val="65"/>
              </a:spcBef>
            </a:pPr>
            <a:endParaRPr sz="3250">
              <a:latin typeface="Arial Black"/>
              <a:cs typeface="Arial Black"/>
            </a:endParaRPr>
          </a:p>
          <a:p>
            <a:pPr marL="12700">
              <a:lnSpc>
                <a:spcPct val="100000"/>
              </a:lnSpc>
            </a:pPr>
            <a:r>
              <a:rPr sz="2100" b="1" spc="-15" dirty="0">
                <a:latin typeface="Arial"/>
                <a:cs typeface="Arial"/>
              </a:rPr>
              <a:t>RESPIRATIONS</a:t>
            </a:r>
            <a:endParaRPr sz="21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435"/>
              </a:spcBef>
              <a:tabLst>
                <a:tab pos="898525" algn="l"/>
                <a:tab pos="1392555" algn="l"/>
              </a:tabLst>
            </a:pPr>
            <a:r>
              <a:rPr sz="2800" dirty="0">
                <a:solidFill>
                  <a:srgbClr val="2E3334"/>
                </a:solidFill>
                <a:latin typeface="Arial Black"/>
                <a:cs typeface="Arial Black"/>
              </a:rPr>
              <a:t>M</a:t>
            </a:r>
            <a:r>
              <a:rPr sz="2800" spc="-225" dirty="0">
                <a:solidFill>
                  <a:srgbClr val="2E3334"/>
                </a:solidFill>
                <a:latin typeface="Arial Black"/>
                <a:cs typeface="Arial Black"/>
              </a:rPr>
              <a:t> </a:t>
            </a:r>
            <a:r>
              <a:rPr sz="2800" dirty="0">
                <a:solidFill>
                  <a:srgbClr val="2E3334"/>
                </a:solidFill>
                <a:latin typeface="Arial Black"/>
                <a:cs typeface="Arial Black"/>
              </a:rPr>
              <a:t>A	</a:t>
            </a:r>
            <a:r>
              <a:rPr sz="4200" baseline="2976" dirty="0">
                <a:solidFill>
                  <a:srgbClr val="FFFFFF"/>
                </a:solidFill>
                <a:latin typeface="Arial Black"/>
                <a:cs typeface="Arial Black"/>
              </a:rPr>
              <a:t>R	</a:t>
            </a:r>
            <a:r>
              <a:rPr sz="2800" dirty="0">
                <a:solidFill>
                  <a:srgbClr val="2E3334"/>
                </a:solidFill>
                <a:latin typeface="Arial Black"/>
                <a:cs typeface="Arial Black"/>
              </a:rPr>
              <a:t>C</a:t>
            </a:r>
            <a:r>
              <a:rPr sz="2800" spc="-50" dirty="0">
                <a:solidFill>
                  <a:srgbClr val="2E3334"/>
                </a:solidFill>
                <a:latin typeface="Arial Black"/>
                <a:cs typeface="Arial Black"/>
              </a:rPr>
              <a:t> </a:t>
            </a:r>
            <a:r>
              <a:rPr sz="2800" dirty="0">
                <a:solidFill>
                  <a:srgbClr val="2E3334"/>
                </a:solidFill>
                <a:latin typeface="Arial Black"/>
                <a:cs typeface="Arial Black"/>
              </a:rPr>
              <a:t>H</a:t>
            </a:r>
            <a:endParaRPr sz="2800">
              <a:latin typeface="Arial Black"/>
              <a:cs typeface="Arial Black"/>
            </a:endParaRPr>
          </a:p>
        </p:txBody>
      </p:sp>
      <p:grpSp>
        <p:nvGrpSpPr>
          <p:cNvPr id="17" name="object 17"/>
          <p:cNvGrpSpPr/>
          <p:nvPr/>
        </p:nvGrpSpPr>
        <p:grpSpPr>
          <a:xfrm>
            <a:off x="132467" y="1811049"/>
            <a:ext cx="8228965" cy="3390900"/>
            <a:chOff x="132467" y="1811049"/>
            <a:chExt cx="8228965" cy="3390900"/>
          </a:xfrm>
        </p:grpSpPr>
        <p:sp>
          <p:nvSpPr>
            <p:cNvPr id="18" name="object 18"/>
            <p:cNvSpPr/>
            <p:nvPr/>
          </p:nvSpPr>
          <p:spPr>
            <a:xfrm>
              <a:off x="410583" y="5154581"/>
              <a:ext cx="7931784" cy="0"/>
            </a:xfrm>
            <a:custGeom>
              <a:avLst/>
              <a:gdLst/>
              <a:ahLst/>
              <a:cxnLst/>
              <a:rect l="l" t="t" r="r" b="b"/>
              <a:pathLst>
                <a:path w="7931784">
                  <a:moveTo>
                    <a:pt x="0" y="0"/>
                  </a:moveTo>
                  <a:lnTo>
                    <a:pt x="7931519" y="0"/>
                  </a:lnTo>
                </a:path>
              </a:pathLst>
            </a:custGeom>
            <a:ln w="38100">
              <a:solidFill>
                <a:srgbClr val="D0CECE"/>
              </a:solidFill>
              <a:prstDash val="dot"/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410583" y="3589502"/>
              <a:ext cx="7931784" cy="0"/>
            </a:xfrm>
            <a:custGeom>
              <a:avLst/>
              <a:gdLst/>
              <a:ahLst/>
              <a:cxnLst/>
              <a:rect l="l" t="t" r="r" b="b"/>
              <a:pathLst>
                <a:path w="7931784">
                  <a:moveTo>
                    <a:pt x="0" y="0"/>
                  </a:moveTo>
                  <a:lnTo>
                    <a:pt x="7931519" y="0"/>
                  </a:lnTo>
                </a:path>
              </a:pathLst>
            </a:custGeom>
            <a:ln w="38100">
              <a:solidFill>
                <a:srgbClr val="D0CECE"/>
              </a:solidFill>
              <a:prstDash val="dot"/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0" name="object 20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262003" y="1811049"/>
              <a:ext cx="1639731" cy="1639731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32467" y="3484542"/>
              <a:ext cx="1719867" cy="1717061"/>
            </a:xfrm>
            <a:prstGeom prst="rect">
              <a:avLst/>
            </a:prstGeom>
          </p:spPr>
        </p:pic>
        <p:sp>
          <p:nvSpPr>
            <p:cNvPr id="22" name="object 22"/>
            <p:cNvSpPr/>
            <p:nvPr/>
          </p:nvSpPr>
          <p:spPr>
            <a:xfrm>
              <a:off x="5220896" y="2115658"/>
              <a:ext cx="1188085" cy="360045"/>
            </a:xfrm>
            <a:custGeom>
              <a:avLst/>
              <a:gdLst/>
              <a:ahLst/>
              <a:cxnLst/>
              <a:rect l="l" t="t" r="r" b="b"/>
              <a:pathLst>
                <a:path w="1188085" h="360044">
                  <a:moveTo>
                    <a:pt x="1008000" y="0"/>
                  </a:moveTo>
                  <a:lnTo>
                    <a:pt x="180000" y="0"/>
                  </a:lnTo>
                  <a:lnTo>
                    <a:pt x="132149" y="6429"/>
                  </a:lnTo>
                  <a:lnTo>
                    <a:pt x="89150" y="24575"/>
                  </a:lnTo>
                  <a:lnTo>
                    <a:pt x="52721" y="52721"/>
                  </a:lnTo>
                  <a:lnTo>
                    <a:pt x="24575" y="89150"/>
                  </a:lnTo>
                  <a:lnTo>
                    <a:pt x="6429" y="132149"/>
                  </a:lnTo>
                  <a:lnTo>
                    <a:pt x="0" y="180000"/>
                  </a:lnTo>
                  <a:lnTo>
                    <a:pt x="6429" y="227851"/>
                  </a:lnTo>
                  <a:lnTo>
                    <a:pt x="24575" y="270849"/>
                  </a:lnTo>
                  <a:lnTo>
                    <a:pt x="52721" y="307279"/>
                  </a:lnTo>
                  <a:lnTo>
                    <a:pt x="89150" y="335425"/>
                  </a:lnTo>
                  <a:lnTo>
                    <a:pt x="132149" y="353570"/>
                  </a:lnTo>
                  <a:lnTo>
                    <a:pt x="180000" y="360000"/>
                  </a:lnTo>
                  <a:lnTo>
                    <a:pt x="1008000" y="360000"/>
                  </a:lnTo>
                  <a:lnTo>
                    <a:pt x="1055851" y="353570"/>
                  </a:lnTo>
                  <a:lnTo>
                    <a:pt x="1098849" y="335425"/>
                  </a:lnTo>
                  <a:lnTo>
                    <a:pt x="1135279" y="307279"/>
                  </a:lnTo>
                  <a:lnTo>
                    <a:pt x="1163424" y="270849"/>
                  </a:lnTo>
                  <a:lnTo>
                    <a:pt x="1181570" y="227851"/>
                  </a:lnTo>
                  <a:lnTo>
                    <a:pt x="1187999" y="180000"/>
                  </a:lnTo>
                  <a:lnTo>
                    <a:pt x="1181570" y="132149"/>
                  </a:lnTo>
                  <a:lnTo>
                    <a:pt x="1163424" y="89150"/>
                  </a:lnTo>
                  <a:lnTo>
                    <a:pt x="1135279" y="52721"/>
                  </a:lnTo>
                  <a:lnTo>
                    <a:pt x="1098849" y="24575"/>
                  </a:lnTo>
                  <a:lnTo>
                    <a:pt x="1055851" y="6429"/>
                  </a:lnTo>
                  <a:lnTo>
                    <a:pt x="1008000" y="0"/>
                  </a:lnTo>
                  <a:close/>
                </a:path>
              </a:pathLst>
            </a:custGeom>
            <a:solidFill>
              <a:srgbClr val="8BB7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6525461" y="2112642"/>
              <a:ext cx="1816735" cy="360045"/>
            </a:xfrm>
            <a:custGeom>
              <a:avLst/>
              <a:gdLst/>
              <a:ahLst/>
              <a:cxnLst/>
              <a:rect l="l" t="t" r="r" b="b"/>
              <a:pathLst>
                <a:path w="1816734" h="360044">
                  <a:moveTo>
                    <a:pt x="1636640" y="0"/>
                  </a:moveTo>
                  <a:lnTo>
                    <a:pt x="179999" y="0"/>
                  </a:lnTo>
                  <a:lnTo>
                    <a:pt x="132148" y="6429"/>
                  </a:lnTo>
                  <a:lnTo>
                    <a:pt x="89150" y="24575"/>
                  </a:lnTo>
                  <a:lnTo>
                    <a:pt x="52720" y="52720"/>
                  </a:lnTo>
                  <a:lnTo>
                    <a:pt x="24575" y="89150"/>
                  </a:lnTo>
                  <a:lnTo>
                    <a:pt x="6429" y="132148"/>
                  </a:lnTo>
                  <a:lnTo>
                    <a:pt x="0" y="179999"/>
                  </a:lnTo>
                  <a:lnTo>
                    <a:pt x="6429" y="227850"/>
                  </a:lnTo>
                  <a:lnTo>
                    <a:pt x="24575" y="270848"/>
                  </a:lnTo>
                  <a:lnTo>
                    <a:pt x="52720" y="307278"/>
                  </a:lnTo>
                  <a:lnTo>
                    <a:pt x="89150" y="335423"/>
                  </a:lnTo>
                  <a:lnTo>
                    <a:pt x="132148" y="353569"/>
                  </a:lnTo>
                  <a:lnTo>
                    <a:pt x="179999" y="359999"/>
                  </a:lnTo>
                  <a:lnTo>
                    <a:pt x="1636640" y="359999"/>
                  </a:lnTo>
                  <a:lnTo>
                    <a:pt x="1684491" y="353569"/>
                  </a:lnTo>
                  <a:lnTo>
                    <a:pt x="1727490" y="335423"/>
                  </a:lnTo>
                  <a:lnTo>
                    <a:pt x="1763919" y="307278"/>
                  </a:lnTo>
                  <a:lnTo>
                    <a:pt x="1792065" y="270848"/>
                  </a:lnTo>
                  <a:lnTo>
                    <a:pt x="1810211" y="227850"/>
                  </a:lnTo>
                  <a:lnTo>
                    <a:pt x="1816641" y="179999"/>
                  </a:lnTo>
                  <a:lnTo>
                    <a:pt x="1810211" y="132148"/>
                  </a:lnTo>
                  <a:lnTo>
                    <a:pt x="1792065" y="89150"/>
                  </a:lnTo>
                  <a:lnTo>
                    <a:pt x="1763919" y="52720"/>
                  </a:lnTo>
                  <a:lnTo>
                    <a:pt x="1727490" y="24575"/>
                  </a:lnTo>
                  <a:lnTo>
                    <a:pt x="1684491" y="6429"/>
                  </a:lnTo>
                  <a:lnTo>
                    <a:pt x="1636640" y="0"/>
                  </a:lnTo>
                  <a:close/>
                </a:path>
              </a:pathLst>
            </a:custGeom>
            <a:solidFill>
              <a:srgbClr val="76466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pic>
        <p:nvPicPr>
          <p:cNvPr id="24" name="object 24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342200" y="5357312"/>
            <a:ext cx="1655274" cy="1159114"/>
          </a:xfrm>
          <a:prstGeom prst="rect">
            <a:avLst/>
          </a:prstGeom>
        </p:spPr>
      </p:pic>
      <p:sp>
        <p:nvSpPr>
          <p:cNvPr id="25" name="object 25"/>
          <p:cNvSpPr txBox="1"/>
          <p:nvPr/>
        </p:nvSpPr>
        <p:spPr>
          <a:xfrm>
            <a:off x="5427372" y="2117525"/>
            <a:ext cx="27051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294130" algn="l"/>
              </a:tabLst>
            </a:pPr>
            <a:r>
              <a:rPr sz="1800" b="1" dirty="0">
                <a:solidFill>
                  <a:srgbClr val="FFFFFF"/>
                </a:solidFill>
                <a:latin typeface="Arial"/>
                <a:cs typeface="Arial"/>
              </a:rPr>
              <a:t>Airway	</a:t>
            </a:r>
            <a:r>
              <a:rPr sz="1800" b="1" spc="-5" dirty="0">
                <a:solidFill>
                  <a:srgbClr val="FFFFFF"/>
                </a:solidFill>
                <a:latin typeface="Arial"/>
                <a:cs typeface="Arial"/>
              </a:rPr>
              <a:t>Hypothermia</a:t>
            </a:r>
            <a:endParaRPr sz="1800">
              <a:latin typeface="Arial"/>
              <a:cs typeface="Arial"/>
            </a:endParaRPr>
          </a:p>
        </p:txBody>
      </p:sp>
      <p:sp>
        <p:nvSpPr>
          <p:cNvPr id="26" name="object 26"/>
          <p:cNvSpPr/>
          <p:nvPr/>
        </p:nvSpPr>
        <p:spPr>
          <a:xfrm>
            <a:off x="5249472" y="3940746"/>
            <a:ext cx="1816735" cy="360045"/>
          </a:xfrm>
          <a:custGeom>
            <a:avLst/>
            <a:gdLst/>
            <a:ahLst/>
            <a:cxnLst/>
            <a:rect l="l" t="t" r="r" b="b"/>
            <a:pathLst>
              <a:path w="1816734" h="360045">
                <a:moveTo>
                  <a:pt x="1636641" y="0"/>
                </a:moveTo>
                <a:lnTo>
                  <a:pt x="180000" y="0"/>
                </a:lnTo>
                <a:lnTo>
                  <a:pt x="132149" y="6429"/>
                </a:lnTo>
                <a:lnTo>
                  <a:pt x="89150" y="24575"/>
                </a:lnTo>
                <a:lnTo>
                  <a:pt x="52721" y="52720"/>
                </a:lnTo>
                <a:lnTo>
                  <a:pt x="24575" y="89150"/>
                </a:lnTo>
                <a:lnTo>
                  <a:pt x="6429" y="132148"/>
                </a:lnTo>
                <a:lnTo>
                  <a:pt x="0" y="179999"/>
                </a:lnTo>
                <a:lnTo>
                  <a:pt x="6429" y="227850"/>
                </a:lnTo>
                <a:lnTo>
                  <a:pt x="24575" y="270848"/>
                </a:lnTo>
                <a:lnTo>
                  <a:pt x="52721" y="307278"/>
                </a:lnTo>
                <a:lnTo>
                  <a:pt x="89150" y="335423"/>
                </a:lnTo>
                <a:lnTo>
                  <a:pt x="132149" y="353569"/>
                </a:lnTo>
                <a:lnTo>
                  <a:pt x="180000" y="359999"/>
                </a:lnTo>
                <a:lnTo>
                  <a:pt x="1636641" y="359999"/>
                </a:lnTo>
                <a:lnTo>
                  <a:pt x="1684492" y="353569"/>
                </a:lnTo>
                <a:lnTo>
                  <a:pt x="1727490" y="335423"/>
                </a:lnTo>
                <a:lnTo>
                  <a:pt x="1763920" y="307278"/>
                </a:lnTo>
                <a:lnTo>
                  <a:pt x="1792065" y="270848"/>
                </a:lnTo>
                <a:lnTo>
                  <a:pt x="1810211" y="227850"/>
                </a:lnTo>
                <a:lnTo>
                  <a:pt x="1816641" y="179999"/>
                </a:lnTo>
                <a:lnTo>
                  <a:pt x="1810211" y="132148"/>
                </a:lnTo>
                <a:lnTo>
                  <a:pt x="1792065" y="89150"/>
                </a:lnTo>
                <a:lnTo>
                  <a:pt x="1763920" y="52720"/>
                </a:lnTo>
                <a:lnTo>
                  <a:pt x="1727490" y="24575"/>
                </a:lnTo>
                <a:lnTo>
                  <a:pt x="1684492" y="6429"/>
                </a:lnTo>
                <a:lnTo>
                  <a:pt x="1636641" y="0"/>
                </a:lnTo>
                <a:close/>
              </a:path>
            </a:pathLst>
          </a:custGeom>
          <a:solidFill>
            <a:srgbClr val="79876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" name="object 27"/>
          <p:cNvSpPr txBox="1"/>
          <p:nvPr/>
        </p:nvSpPr>
        <p:spPr>
          <a:xfrm>
            <a:off x="5516331" y="3942613"/>
            <a:ext cx="128333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5" dirty="0">
                <a:solidFill>
                  <a:srgbClr val="FFFFFF"/>
                </a:solidFill>
                <a:latin typeface="Arial"/>
                <a:cs typeface="Arial"/>
              </a:rPr>
              <a:t>Respiration</a:t>
            </a:r>
            <a:endParaRPr sz="1800">
              <a:latin typeface="Arial"/>
              <a:cs typeface="Arial"/>
            </a:endParaRPr>
          </a:p>
        </p:txBody>
      </p:sp>
      <p:grpSp>
        <p:nvGrpSpPr>
          <p:cNvPr id="28" name="object 28"/>
          <p:cNvGrpSpPr/>
          <p:nvPr/>
        </p:nvGrpSpPr>
        <p:grpSpPr>
          <a:xfrm>
            <a:off x="5220896" y="2567389"/>
            <a:ext cx="2344420" cy="808355"/>
            <a:chOff x="5220896" y="2567389"/>
            <a:chExt cx="2344420" cy="808355"/>
          </a:xfrm>
        </p:grpSpPr>
        <p:sp>
          <p:nvSpPr>
            <p:cNvPr id="29" name="object 29"/>
            <p:cNvSpPr/>
            <p:nvPr/>
          </p:nvSpPr>
          <p:spPr>
            <a:xfrm>
              <a:off x="5220896" y="2567389"/>
              <a:ext cx="2344420" cy="360045"/>
            </a:xfrm>
            <a:custGeom>
              <a:avLst/>
              <a:gdLst/>
              <a:ahLst/>
              <a:cxnLst/>
              <a:rect l="l" t="t" r="r" b="b"/>
              <a:pathLst>
                <a:path w="2344420" h="360044">
                  <a:moveTo>
                    <a:pt x="2164106" y="0"/>
                  </a:moveTo>
                  <a:lnTo>
                    <a:pt x="180000" y="0"/>
                  </a:lnTo>
                  <a:lnTo>
                    <a:pt x="132149" y="6429"/>
                  </a:lnTo>
                  <a:lnTo>
                    <a:pt x="89150" y="24575"/>
                  </a:lnTo>
                  <a:lnTo>
                    <a:pt x="52721" y="52720"/>
                  </a:lnTo>
                  <a:lnTo>
                    <a:pt x="24575" y="89150"/>
                  </a:lnTo>
                  <a:lnTo>
                    <a:pt x="6429" y="132148"/>
                  </a:lnTo>
                  <a:lnTo>
                    <a:pt x="0" y="179999"/>
                  </a:lnTo>
                  <a:lnTo>
                    <a:pt x="6429" y="227850"/>
                  </a:lnTo>
                  <a:lnTo>
                    <a:pt x="24575" y="270849"/>
                  </a:lnTo>
                  <a:lnTo>
                    <a:pt x="52721" y="307278"/>
                  </a:lnTo>
                  <a:lnTo>
                    <a:pt x="89150" y="335424"/>
                  </a:lnTo>
                  <a:lnTo>
                    <a:pt x="132149" y="353569"/>
                  </a:lnTo>
                  <a:lnTo>
                    <a:pt x="180000" y="359999"/>
                  </a:lnTo>
                  <a:lnTo>
                    <a:pt x="2164106" y="359999"/>
                  </a:lnTo>
                  <a:lnTo>
                    <a:pt x="2211957" y="353569"/>
                  </a:lnTo>
                  <a:lnTo>
                    <a:pt x="2254955" y="335424"/>
                  </a:lnTo>
                  <a:lnTo>
                    <a:pt x="2291385" y="307278"/>
                  </a:lnTo>
                  <a:lnTo>
                    <a:pt x="2319530" y="270849"/>
                  </a:lnTo>
                  <a:lnTo>
                    <a:pt x="2337676" y="227850"/>
                  </a:lnTo>
                  <a:lnTo>
                    <a:pt x="2344106" y="179999"/>
                  </a:lnTo>
                  <a:lnTo>
                    <a:pt x="2337676" y="132148"/>
                  </a:lnTo>
                  <a:lnTo>
                    <a:pt x="2319530" y="89150"/>
                  </a:lnTo>
                  <a:lnTo>
                    <a:pt x="2291385" y="52720"/>
                  </a:lnTo>
                  <a:lnTo>
                    <a:pt x="2254955" y="24575"/>
                  </a:lnTo>
                  <a:lnTo>
                    <a:pt x="2211957" y="6429"/>
                  </a:lnTo>
                  <a:lnTo>
                    <a:pt x="2164106" y="0"/>
                  </a:lnTo>
                  <a:close/>
                </a:path>
              </a:pathLst>
            </a:custGeom>
            <a:solidFill>
              <a:srgbClr val="EC623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" name="object 30"/>
            <p:cNvSpPr/>
            <p:nvPr/>
          </p:nvSpPr>
          <p:spPr>
            <a:xfrm>
              <a:off x="5243224" y="3015550"/>
              <a:ext cx="1816735" cy="360045"/>
            </a:xfrm>
            <a:custGeom>
              <a:avLst/>
              <a:gdLst/>
              <a:ahLst/>
              <a:cxnLst/>
              <a:rect l="l" t="t" r="r" b="b"/>
              <a:pathLst>
                <a:path w="1816734" h="360045">
                  <a:moveTo>
                    <a:pt x="1636641" y="0"/>
                  </a:moveTo>
                  <a:lnTo>
                    <a:pt x="179999" y="0"/>
                  </a:lnTo>
                  <a:lnTo>
                    <a:pt x="132148" y="6429"/>
                  </a:lnTo>
                  <a:lnTo>
                    <a:pt x="89150" y="24575"/>
                  </a:lnTo>
                  <a:lnTo>
                    <a:pt x="52720" y="52720"/>
                  </a:lnTo>
                  <a:lnTo>
                    <a:pt x="24575" y="89150"/>
                  </a:lnTo>
                  <a:lnTo>
                    <a:pt x="6429" y="132148"/>
                  </a:lnTo>
                  <a:lnTo>
                    <a:pt x="0" y="179999"/>
                  </a:lnTo>
                  <a:lnTo>
                    <a:pt x="6429" y="227850"/>
                  </a:lnTo>
                  <a:lnTo>
                    <a:pt x="24575" y="270849"/>
                  </a:lnTo>
                  <a:lnTo>
                    <a:pt x="52720" y="307278"/>
                  </a:lnTo>
                  <a:lnTo>
                    <a:pt x="89150" y="335424"/>
                  </a:lnTo>
                  <a:lnTo>
                    <a:pt x="132148" y="353569"/>
                  </a:lnTo>
                  <a:lnTo>
                    <a:pt x="179999" y="359999"/>
                  </a:lnTo>
                  <a:lnTo>
                    <a:pt x="1636641" y="359999"/>
                  </a:lnTo>
                  <a:lnTo>
                    <a:pt x="1684492" y="353569"/>
                  </a:lnTo>
                  <a:lnTo>
                    <a:pt x="1727490" y="335424"/>
                  </a:lnTo>
                  <a:lnTo>
                    <a:pt x="1763920" y="307278"/>
                  </a:lnTo>
                  <a:lnTo>
                    <a:pt x="1792065" y="270849"/>
                  </a:lnTo>
                  <a:lnTo>
                    <a:pt x="1810211" y="227850"/>
                  </a:lnTo>
                  <a:lnTo>
                    <a:pt x="1816641" y="179999"/>
                  </a:lnTo>
                  <a:lnTo>
                    <a:pt x="1810211" y="132148"/>
                  </a:lnTo>
                  <a:lnTo>
                    <a:pt x="1792065" y="89150"/>
                  </a:lnTo>
                  <a:lnTo>
                    <a:pt x="1763920" y="52720"/>
                  </a:lnTo>
                  <a:lnTo>
                    <a:pt x="1727490" y="24575"/>
                  </a:lnTo>
                  <a:lnTo>
                    <a:pt x="1684492" y="6429"/>
                  </a:lnTo>
                  <a:lnTo>
                    <a:pt x="1636641" y="0"/>
                  </a:lnTo>
                  <a:close/>
                </a:path>
              </a:pathLst>
            </a:custGeom>
            <a:solidFill>
              <a:srgbClr val="76466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31" name="object 31"/>
          <p:cNvSpPr txBox="1"/>
          <p:nvPr/>
        </p:nvSpPr>
        <p:spPr>
          <a:xfrm>
            <a:off x="5404916" y="2569257"/>
            <a:ext cx="1969135" cy="7480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5" dirty="0">
                <a:solidFill>
                  <a:srgbClr val="FFFFFF"/>
                </a:solidFill>
                <a:latin typeface="Arial"/>
                <a:cs typeface="Arial"/>
              </a:rPr>
              <a:t>Circulation/Shock</a:t>
            </a:r>
            <a:endParaRPr sz="1800">
              <a:latin typeface="Arial"/>
              <a:cs typeface="Arial"/>
            </a:endParaRPr>
          </a:p>
          <a:p>
            <a:pPr marL="34925">
              <a:lnSpc>
                <a:spcPct val="100000"/>
              </a:lnSpc>
              <a:spcBef>
                <a:spcPts val="1365"/>
              </a:spcBef>
            </a:pPr>
            <a:r>
              <a:rPr sz="1800" b="1" spc="-5" dirty="0">
                <a:solidFill>
                  <a:srgbClr val="FFFFFF"/>
                </a:solidFill>
                <a:latin typeface="Arial"/>
                <a:cs typeface="Arial"/>
              </a:rPr>
              <a:t>Head</a:t>
            </a:r>
            <a:r>
              <a:rPr sz="1800" b="1" spc="-4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FFFF"/>
                </a:solidFill>
                <a:latin typeface="Arial"/>
                <a:cs typeface="Arial"/>
              </a:rPr>
              <a:t>Injuries</a:t>
            </a:r>
            <a:endParaRPr sz="1800">
              <a:latin typeface="Arial"/>
              <a:cs typeface="Arial"/>
            </a:endParaRPr>
          </a:p>
        </p:txBody>
      </p:sp>
      <p:sp>
        <p:nvSpPr>
          <p:cNvPr id="32" name="object 32"/>
          <p:cNvSpPr/>
          <p:nvPr/>
        </p:nvSpPr>
        <p:spPr>
          <a:xfrm>
            <a:off x="5249472" y="5425701"/>
            <a:ext cx="2344420" cy="360045"/>
          </a:xfrm>
          <a:custGeom>
            <a:avLst/>
            <a:gdLst/>
            <a:ahLst/>
            <a:cxnLst/>
            <a:rect l="l" t="t" r="r" b="b"/>
            <a:pathLst>
              <a:path w="2344420" h="360045">
                <a:moveTo>
                  <a:pt x="2164106" y="0"/>
                </a:moveTo>
                <a:lnTo>
                  <a:pt x="180000" y="0"/>
                </a:lnTo>
                <a:lnTo>
                  <a:pt x="132149" y="6429"/>
                </a:lnTo>
                <a:lnTo>
                  <a:pt x="89150" y="24575"/>
                </a:lnTo>
                <a:lnTo>
                  <a:pt x="52721" y="52720"/>
                </a:lnTo>
                <a:lnTo>
                  <a:pt x="24575" y="89150"/>
                </a:lnTo>
                <a:lnTo>
                  <a:pt x="6429" y="132149"/>
                </a:lnTo>
                <a:lnTo>
                  <a:pt x="0" y="180000"/>
                </a:lnTo>
                <a:lnTo>
                  <a:pt x="6429" y="227851"/>
                </a:lnTo>
                <a:lnTo>
                  <a:pt x="24575" y="270849"/>
                </a:lnTo>
                <a:lnTo>
                  <a:pt x="52721" y="307279"/>
                </a:lnTo>
                <a:lnTo>
                  <a:pt x="89150" y="335425"/>
                </a:lnTo>
                <a:lnTo>
                  <a:pt x="132149" y="353570"/>
                </a:lnTo>
                <a:lnTo>
                  <a:pt x="180000" y="360000"/>
                </a:lnTo>
                <a:lnTo>
                  <a:pt x="2164106" y="360000"/>
                </a:lnTo>
                <a:lnTo>
                  <a:pt x="2211957" y="353570"/>
                </a:lnTo>
                <a:lnTo>
                  <a:pt x="2254955" y="335425"/>
                </a:lnTo>
                <a:lnTo>
                  <a:pt x="2291385" y="307279"/>
                </a:lnTo>
                <a:lnTo>
                  <a:pt x="2319530" y="270849"/>
                </a:lnTo>
                <a:lnTo>
                  <a:pt x="2337676" y="227851"/>
                </a:lnTo>
                <a:lnTo>
                  <a:pt x="2344106" y="180000"/>
                </a:lnTo>
                <a:lnTo>
                  <a:pt x="2337676" y="132149"/>
                </a:lnTo>
                <a:lnTo>
                  <a:pt x="2319530" y="89150"/>
                </a:lnTo>
                <a:lnTo>
                  <a:pt x="2291385" y="52720"/>
                </a:lnTo>
                <a:lnTo>
                  <a:pt x="2254955" y="24575"/>
                </a:lnTo>
                <a:lnTo>
                  <a:pt x="2211957" y="6429"/>
                </a:lnTo>
                <a:lnTo>
                  <a:pt x="2164106" y="0"/>
                </a:lnTo>
                <a:close/>
              </a:path>
            </a:pathLst>
          </a:custGeom>
          <a:solidFill>
            <a:srgbClr val="EC623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" name="object 33"/>
          <p:cNvSpPr txBox="1"/>
          <p:nvPr/>
        </p:nvSpPr>
        <p:spPr>
          <a:xfrm>
            <a:off x="5433493" y="5427569"/>
            <a:ext cx="196913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5" dirty="0">
                <a:solidFill>
                  <a:srgbClr val="FFFFFF"/>
                </a:solidFill>
                <a:latin typeface="Arial"/>
                <a:cs typeface="Arial"/>
              </a:rPr>
              <a:t>Circulation/Shock</a:t>
            </a:r>
            <a:endParaRPr sz="1800">
              <a:latin typeface="Arial"/>
              <a:cs typeface="Arial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9412963" y="3706042"/>
            <a:ext cx="2376170" cy="566420"/>
          </a:xfrm>
          <a:prstGeom prst="rect">
            <a:avLst/>
          </a:prstGeom>
        </p:spPr>
        <p:txBody>
          <a:bodyPr vert="horz" wrap="square" lIns="0" tIns="27939" rIns="0" bIns="0" rtlCol="0">
            <a:spAutoFit/>
          </a:bodyPr>
          <a:lstStyle/>
          <a:p>
            <a:pPr marL="12700" marR="5080">
              <a:lnSpc>
                <a:spcPts val="2100"/>
              </a:lnSpc>
              <a:spcBef>
                <a:spcPts val="219"/>
              </a:spcBef>
            </a:pPr>
            <a:r>
              <a:rPr sz="1800" b="1" spc="-5" dirty="0">
                <a:latin typeface="Arial"/>
                <a:cs typeface="Arial"/>
              </a:rPr>
              <a:t>Monitoring </a:t>
            </a:r>
            <a:r>
              <a:rPr sz="1800" dirty="0">
                <a:latin typeface="Arial MT"/>
                <a:cs typeface="Arial MT"/>
              </a:rPr>
              <a:t>is not 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limited to specific steps</a:t>
            </a:r>
            <a:endParaRPr sz="1800">
              <a:latin typeface="Arial MT"/>
              <a:cs typeface="Arial MT"/>
            </a:endParaRPr>
          </a:p>
        </p:txBody>
      </p:sp>
      <p:grpSp>
        <p:nvGrpSpPr>
          <p:cNvPr id="35" name="object 35"/>
          <p:cNvGrpSpPr/>
          <p:nvPr/>
        </p:nvGrpSpPr>
        <p:grpSpPr>
          <a:xfrm>
            <a:off x="8663317" y="2111707"/>
            <a:ext cx="3363595" cy="815975"/>
            <a:chOff x="8663317" y="2111707"/>
            <a:chExt cx="3363595" cy="815975"/>
          </a:xfrm>
        </p:grpSpPr>
        <p:sp>
          <p:nvSpPr>
            <p:cNvPr id="36" name="object 36"/>
            <p:cNvSpPr/>
            <p:nvPr/>
          </p:nvSpPr>
          <p:spPr>
            <a:xfrm>
              <a:off x="8663317" y="2111707"/>
              <a:ext cx="3363595" cy="815975"/>
            </a:xfrm>
            <a:custGeom>
              <a:avLst/>
              <a:gdLst/>
              <a:ahLst/>
              <a:cxnLst/>
              <a:rect l="l" t="t" r="r" b="b"/>
              <a:pathLst>
                <a:path w="3363595" h="815975">
                  <a:moveTo>
                    <a:pt x="3302189" y="0"/>
                  </a:moveTo>
                  <a:lnTo>
                    <a:pt x="61291" y="0"/>
                  </a:lnTo>
                  <a:lnTo>
                    <a:pt x="37433" y="4816"/>
                  </a:lnTo>
                  <a:lnTo>
                    <a:pt x="17951" y="17951"/>
                  </a:lnTo>
                  <a:lnTo>
                    <a:pt x="4816" y="37433"/>
                  </a:lnTo>
                  <a:lnTo>
                    <a:pt x="0" y="61291"/>
                  </a:lnTo>
                  <a:lnTo>
                    <a:pt x="0" y="754299"/>
                  </a:lnTo>
                  <a:lnTo>
                    <a:pt x="4816" y="778157"/>
                  </a:lnTo>
                  <a:lnTo>
                    <a:pt x="17951" y="797639"/>
                  </a:lnTo>
                  <a:lnTo>
                    <a:pt x="37433" y="810774"/>
                  </a:lnTo>
                  <a:lnTo>
                    <a:pt x="61291" y="815591"/>
                  </a:lnTo>
                  <a:lnTo>
                    <a:pt x="3302189" y="815591"/>
                  </a:lnTo>
                  <a:lnTo>
                    <a:pt x="3326046" y="810774"/>
                  </a:lnTo>
                  <a:lnTo>
                    <a:pt x="3345528" y="797639"/>
                  </a:lnTo>
                  <a:lnTo>
                    <a:pt x="3358664" y="778157"/>
                  </a:lnTo>
                  <a:lnTo>
                    <a:pt x="3363480" y="754299"/>
                  </a:lnTo>
                  <a:lnTo>
                    <a:pt x="3363480" y="61291"/>
                  </a:lnTo>
                  <a:lnTo>
                    <a:pt x="3358664" y="37433"/>
                  </a:lnTo>
                  <a:lnTo>
                    <a:pt x="3345528" y="17951"/>
                  </a:lnTo>
                  <a:lnTo>
                    <a:pt x="3326046" y="4816"/>
                  </a:lnTo>
                  <a:lnTo>
                    <a:pt x="3302189" y="0"/>
                  </a:lnTo>
                  <a:close/>
                </a:path>
              </a:pathLst>
            </a:custGeom>
            <a:solidFill>
              <a:srgbClr val="FFF4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37" name="object 37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8864899" y="2301310"/>
              <a:ext cx="445790" cy="388100"/>
            </a:xfrm>
            <a:prstGeom prst="rect">
              <a:avLst/>
            </a:prstGeom>
          </p:spPr>
        </p:pic>
      </p:grpSp>
      <p:sp>
        <p:nvSpPr>
          <p:cNvPr id="38" name="object 38"/>
          <p:cNvSpPr txBox="1"/>
          <p:nvPr/>
        </p:nvSpPr>
        <p:spPr>
          <a:xfrm>
            <a:off x="9412963" y="2203448"/>
            <a:ext cx="2045970" cy="566420"/>
          </a:xfrm>
          <a:prstGeom prst="rect">
            <a:avLst/>
          </a:prstGeom>
        </p:spPr>
        <p:txBody>
          <a:bodyPr vert="horz" wrap="square" lIns="0" tIns="27939" rIns="0" bIns="0" rtlCol="0">
            <a:spAutoFit/>
          </a:bodyPr>
          <a:lstStyle/>
          <a:p>
            <a:pPr marL="12700" marR="5080">
              <a:lnSpc>
                <a:spcPts val="2100"/>
              </a:lnSpc>
              <a:spcBef>
                <a:spcPts val="219"/>
              </a:spcBef>
            </a:pPr>
            <a:r>
              <a:rPr sz="1800" b="1" dirty="0">
                <a:latin typeface="Arial"/>
                <a:cs typeface="Arial"/>
              </a:rPr>
              <a:t>Reassessment</a:t>
            </a:r>
            <a:r>
              <a:rPr sz="1800" b="1" spc="-55" dirty="0">
                <a:latin typeface="Arial"/>
                <a:cs typeface="Arial"/>
              </a:rPr>
              <a:t> </a:t>
            </a:r>
            <a:r>
              <a:rPr sz="1800" dirty="0">
                <a:latin typeface="Arial MT"/>
                <a:cs typeface="Arial MT"/>
              </a:rPr>
              <a:t>is</a:t>
            </a:r>
            <a:r>
              <a:rPr sz="1800" spc="-5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continuous</a:t>
            </a:r>
            <a:r>
              <a:rPr sz="1800" spc="-3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process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39" name="object 39"/>
          <p:cNvSpPr txBox="1"/>
          <p:nvPr/>
        </p:nvSpPr>
        <p:spPr>
          <a:xfrm>
            <a:off x="11746053" y="6560678"/>
            <a:ext cx="161290" cy="1962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z="1200" dirty="0">
                <a:latin typeface="Arial MT"/>
                <a:cs typeface="Arial MT"/>
              </a:rPr>
              <a:t>4</a:t>
            </a:fld>
            <a:endParaRPr sz="12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4164098" y="284892"/>
            <a:ext cx="386397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Module</a:t>
            </a:r>
            <a:r>
              <a:rPr sz="2000" b="1" spc="-15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20:</a:t>
            </a:r>
            <a:r>
              <a:rPr sz="2000" b="1" spc="-15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Casualty</a:t>
            </a:r>
            <a:r>
              <a:rPr sz="2000" b="1" spc="-15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Monitoring</a:t>
            </a:r>
            <a:endParaRPr sz="2000">
              <a:latin typeface="Arial"/>
              <a:cs typeface="Arial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536910" y="2656744"/>
            <a:ext cx="6609454" cy="4201255"/>
          </a:xfrm>
          <a:prstGeom prst="rect">
            <a:avLst/>
          </a:prstGeom>
        </p:spPr>
      </p:pic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3472257" y="715763"/>
            <a:ext cx="5335270" cy="1056005"/>
          </a:xfrm>
          <a:prstGeom prst="rect">
            <a:avLst/>
          </a:prstGeom>
        </p:spPr>
        <p:txBody>
          <a:bodyPr vert="horz" wrap="square" lIns="0" tIns="84455" rIns="0" bIns="0" rtlCol="0">
            <a:spAutoFit/>
          </a:bodyPr>
          <a:lstStyle/>
          <a:p>
            <a:pPr marL="274955" marR="5080" indent="-262890">
              <a:lnSpc>
                <a:spcPts val="3790"/>
              </a:lnSpc>
              <a:spcBef>
                <a:spcPts val="665"/>
              </a:spcBef>
            </a:pPr>
            <a:r>
              <a:rPr sz="3600" spc="-5" dirty="0">
                <a:solidFill>
                  <a:srgbClr val="000000"/>
                </a:solidFill>
              </a:rPr>
              <a:t>ASSESSING THE LEVEL </a:t>
            </a:r>
            <a:r>
              <a:rPr sz="3600" spc="-994" dirty="0">
                <a:solidFill>
                  <a:srgbClr val="000000"/>
                </a:solidFill>
              </a:rPr>
              <a:t> </a:t>
            </a:r>
            <a:r>
              <a:rPr sz="3600" dirty="0">
                <a:solidFill>
                  <a:srgbClr val="000000"/>
                </a:solidFill>
              </a:rPr>
              <a:t>OF</a:t>
            </a:r>
            <a:r>
              <a:rPr sz="3600" spc="-25" dirty="0">
                <a:solidFill>
                  <a:srgbClr val="000000"/>
                </a:solidFill>
              </a:rPr>
              <a:t> </a:t>
            </a:r>
            <a:r>
              <a:rPr sz="3600" spc="-5" dirty="0">
                <a:solidFill>
                  <a:srgbClr val="921928"/>
                </a:solidFill>
              </a:rPr>
              <a:t>CONSCIOUSNESS</a:t>
            </a:r>
            <a:endParaRPr sz="3600"/>
          </a:p>
        </p:txBody>
      </p:sp>
      <p:sp>
        <p:nvSpPr>
          <p:cNvPr id="6" name="object 6"/>
          <p:cNvSpPr txBox="1"/>
          <p:nvPr/>
        </p:nvSpPr>
        <p:spPr>
          <a:xfrm>
            <a:off x="638357" y="1603283"/>
            <a:ext cx="1578610" cy="1783080"/>
          </a:xfrm>
          <a:prstGeom prst="rect">
            <a:avLst/>
          </a:prstGeom>
        </p:spPr>
        <p:txBody>
          <a:bodyPr vert="horz" wrap="square" lIns="0" tIns="1270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0"/>
              </a:spcBef>
            </a:pPr>
            <a:r>
              <a:rPr sz="2400" b="1" spc="-45" dirty="0">
                <a:solidFill>
                  <a:srgbClr val="921928"/>
                </a:solidFill>
                <a:latin typeface="Arial"/>
                <a:cs typeface="Arial"/>
              </a:rPr>
              <a:t>AVPU</a:t>
            </a:r>
            <a:endParaRPr sz="2400">
              <a:latin typeface="Arial"/>
              <a:cs typeface="Arial"/>
            </a:endParaRPr>
          </a:p>
          <a:p>
            <a:pPr marL="12700" marR="823594">
              <a:lnSpc>
                <a:spcPts val="2300"/>
              </a:lnSpc>
              <a:spcBef>
                <a:spcPts val="915"/>
              </a:spcBef>
            </a:pPr>
            <a:r>
              <a:rPr sz="2000" b="1" dirty="0">
                <a:solidFill>
                  <a:srgbClr val="921928"/>
                </a:solidFill>
                <a:latin typeface="Arial"/>
                <a:cs typeface="Arial"/>
              </a:rPr>
              <a:t>A</a:t>
            </a:r>
            <a:r>
              <a:rPr sz="2000" dirty="0">
                <a:latin typeface="Arial MT"/>
                <a:cs typeface="Arial MT"/>
              </a:rPr>
              <a:t>lert </a:t>
            </a:r>
            <a:r>
              <a:rPr sz="2000" spc="5" dirty="0">
                <a:latin typeface="Arial MT"/>
                <a:cs typeface="Arial MT"/>
              </a:rPr>
              <a:t> </a:t>
            </a:r>
            <a:r>
              <a:rPr sz="2000" b="1" dirty="0">
                <a:solidFill>
                  <a:srgbClr val="921928"/>
                </a:solidFill>
                <a:latin typeface="Arial"/>
                <a:cs typeface="Arial"/>
              </a:rPr>
              <a:t>V</a:t>
            </a:r>
            <a:r>
              <a:rPr sz="2000" dirty="0">
                <a:latin typeface="Arial MT"/>
                <a:cs typeface="Arial MT"/>
              </a:rPr>
              <a:t>erbal  </a:t>
            </a:r>
            <a:r>
              <a:rPr sz="2000" b="1" dirty="0">
                <a:solidFill>
                  <a:srgbClr val="921928"/>
                </a:solidFill>
                <a:latin typeface="Arial"/>
                <a:cs typeface="Arial"/>
              </a:rPr>
              <a:t>P</a:t>
            </a:r>
            <a:r>
              <a:rPr sz="2000" dirty="0">
                <a:latin typeface="Arial MT"/>
                <a:cs typeface="Arial MT"/>
              </a:rPr>
              <a:t>ain</a:t>
            </a:r>
            <a:endParaRPr sz="2000">
              <a:latin typeface="Arial MT"/>
              <a:cs typeface="Arial MT"/>
            </a:endParaRPr>
          </a:p>
          <a:p>
            <a:pPr marL="12700">
              <a:lnSpc>
                <a:spcPts val="2240"/>
              </a:lnSpc>
            </a:pPr>
            <a:r>
              <a:rPr sz="2000" b="1" dirty="0">
                <a:solidFill>
                  <a:srgbClr val="921928"/>
                </a:solidFill>
                <a:latin typeface="Arial"/>
                <a:cs typeface="Arial"/>
              </a:rPr>
              <a:t>U</a:t>
            </a:r>
            <a:r>
              <a:rPr sz="2000" dirty="0">
                <a:latin typeface="Arial MT"/>
                <a:cs typeface="Arial MT"/>
              </a:rPr>
              <a:t>nresponsive</a:t>
            </a:r>
            <a:endParaRPr sz="2000">
              <a:latin typeface="Arial MT"/>
              <a:cs typeface="Arial MT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4534569" y="1903971"/>
            <a:ext cx="6790055" cy="30048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indent="-342900">
              <a:lnSpc>
                <a:spcPts val="2130"/>
              </a:lnSpc>
              <a:spcBef>
                <a:spcPts val="100"/>
              </a:spcBef>
              <a:buAutoNum type="arabicPeriod"/>
              <a:tabLst>
                <a:tab pos="354965" algn="l"/>
                <a:tab pos="355600" algn="l"/>
              </a:tabLst>
            </a:pPr>
            <a:r>
              <a:rPr sz="1800" b="1" spc="-5" dirty="0">
                <a:latin typeface="Arial"/>
                <a:cs typeface="Arial"/>
              </a:rPr>
              <a:t>Ask</a:t>
            </a:r>
            <a:r>
              <a:rPr sz="1800" b="1" spc="-20" dirty="0">
                <a:latin typeface="Arial"/>
                <a:cs typeface="Arial"/>
              </a:rPr>
              <a:t> </a:t>
            </a:r>
            <a:r>
              <a:rPr sz="1800" b="1" i="1" dirty="0">
                <a:latin typeface="Arial"/>
                <a:cs typeface="Arial"/>
              </a:rPr>
              <a:t>“Are</a:t>
            </a:r>
            <a:r>
              <a:rPr sz="1800" b="1" i="1" spc="-15" dirty="0">
                <a:latin typeface="Arial"/>
                <a:cs typeface="Arial"/>
              </a:rPr>
              <a:t> </a:t>
            </a:r>
            <a:r>
              <a:rPr sz="1800" b="1" i="1" spc="-5" dirty="0">
                <a:latin typeface="Arial"/>
                <a:cs typeface="Arial"/>
              </a:rPr>
              <a:t>you</a:t>
            </a:r>
            <a:r>
              <a:rPr sz="1800" b="1" i="1" spc="-20" dirty="0">
                <a:latin typeface="Arial"/>
                <a:cs typeface="Arial"/>
              </a:rPr>
              <a:t> </a:t>
            </a:r>
            <a:r>
              <a:rPr sz="1800" b="1" i="1" spc="-5" dirty="0">
                <a:latin typeface="Arial"/>
                <a:cs typeface="Arial"/>
              </a:rPr>
              <a:t>okay?”</a:t>
            </a:r>
            <a:endParaRPr sz="1800">
              <a:latin typeface="Arial"/>
              <a:cs typeface="Arial"/>
            </a:endParaRPr>
          </a:p>
          <a:p>
            <a:pPr marL="355600">
              <a:lnSpc>
                <a:spcPts val="2130"/>
              </a:lnSpc>
            </a:pPr>
            <a:r>
              <a:rPr sz="1800" spc="-5" dirty="0">
                <a:latin typeface="Arial MT"/>
                <a:cs typeface="Arial MT"/>
              </a:rPr>
              <a:t>If the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casualty </a:t>
            </a:r>
            <a:r>
              <a:rPr sz="1800" dirty="0">
                <a:latin typeface="Arial MT"/>
                <a:cs typeface="Arial MT"/>
              </a:rPr>
              <a:t>answers</a:t>
            </a:r>
            <a:r>
              <a:rPr sz="1800" spc="-5" dirty="0">
                <a:latin typeface="Arial MT"/>
                <a:cs typeface="Arial MT"/>
              </a:rPr>
              <a:t> </a:t>
            </a:r>
            <a:r>
              <a:rPr sz="1800" spc="-15" dirty="0">
                <a:latin typeface="Arial MT"/>
                <a:cs typeface="Arial MT"/>
              </a:rPr>
              <a:t>coherently,</a:t>
            </a:r>
            <a:r>
              <a:rPr sz="1800" spc="-5" dirty="0">
                <a:latin typeface="Arial MT"/>
                <a:cs typeface="Arial MT"/>
              </a:rPr>
              <a:t> then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they </a:t>
            </a:r>
            <a:r>
              <a:rPr sz="1800" dirty="0">
                <a:latin typeface="Arial MT"/>
                <a:cs typeface="Arial MT"/>
              </a:rPr>
              <a:t>are an</a:t>
            </a:r>
            <a:r>
              <a:rPr sz="1800" spc="-10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A,</a:t>
            </a:r>
            <a:r>
              <a:rPr sz="1800" spc="-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or</a:t>
            </a:r>
            <a:r>
              <a:rPr sz="1800" spc="-5" dirty="0">
                <a:latin typeface="Arial MT"/>
                <a:cs typeface="Arial MT"/>
              </a:rPr>
              <a:t> </a:t>
            </a:r>
            <a:r>
              <a:rPr sz="1800" b="1" dirty="0">
                <a:solidFill>
                  <a:srgbClr val="921928"/>
                </a:solidFill>
                <a:latin typeface="Arial"/>
                <a:cs typeface="Arial"/>
              </a:rPr>
              <a:t>A</a:t>
            </a:r>
            <a:r>
              <a:rPr sz="1800" dirty="0">
                <a:latin typeface="Arial MT"/>
                <a:cs typeface="Arial MT"/>
              </a:rPr>
              <a:t>lert</a:t>
            </a:r>
            <a:endParaRPr sz="1800">
              <a:latin typeface="Arial MT"/>
              <a:cs typeface="Arial MT"/>
            </a:endParaRPr>
          </a:p>
          <a:p>
            <a:pPr marL="355600" indent="-342900">
              <a:lnSpc>
                <a:spcPts val="2130"/>
              </a:lnSpc>
              <a:spcBef>
                <a:spcPts val="740"/>
              </a:spcBef>
              <a:buAutoNum type="arabicPeriod" startAt="2"/>
              <a:tabLst>
                <a:tab pos="354965" algn="l"/>
                <a:tab pos="355600" algn="l"/>
              </a:tabLst>
            </a:pPr>
            <a:r>
              <a:rPr sz="1800" b="1" spc="-5" dirty="0">
                <a:latin typeface="Arial"/>
                <a:cs typeface="Arial"/>
              </a:rPr>
              <a:t>Ask</a:t>
            </a:r>
            <a:r>
              <a:rPr sz="1800" b="1" spc="-20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“</a:t>
            </a:r>
            <a:r>
              <a:rPr sz="1800" b="1" i="1" spc="-5" dirty="0">
                <a:latin typeface="Arial"/>
                <a:cs typeface="Arial"/>
              </a:rPr>
              <a:t>Are</a:t>
            </a:r>
            <a:r>
              <a:rPr sz="1800" b="1" i="1" spc="-20" dirty="0">
                <a:latin typeface="Arial"/>
                <a:cs typeface="Arial"/>
              </a:rPr>
              <a:t> </a:t>
            </a:r>
            <a:r>
              <a:rPr sz="1800" b="1" i="1" spc="-5" dirty="0">
                <a:latin typeface="Arial"/>
                <a:cs typeface="Arial"/>
              </a:rPr>
              <a:t>you</a:t>
            </a:r>
            <a:r>
              <a:rPr sz="1800" b="1" i="1" spc="-20" dirty="0">
                <a:latin typeface="Arial"/>
                <a:cs typeface="Arial"/>
              </a:rPr>
              <a:t> </a:t>
            </a:r>
            <a:r>
              <a:rPr sz="1800" b="1" i="1" dirty="0">
                <a:latin typeface="Arial"/>
                <a:cs typeface="Arial"/>
              </a:rPr>
              <a:t>okay?”</a:t>
            </a:r>
            <a:endParaRPr sz="1800">
              <a:latin typeface="Arial"/>
              <a:cs typeface="Arial"/>
            </a:endParaRPr>
          </a:p>
          <a:p>
            <a:pPr marL="355600" marR="5080">
              <a:lnSpc>
                <a:spcPts val="2100"/>
              </a:lnSpc>
              <a:spcBef>
                <a:spcPts val="90"/>
              </a:spcBef>
            </a:pPr>
            <a:r>
              <a:rPr sz="1800" spc="-5" dirty="0">
                <a:latin typeface="Arial MT"/>
                <a:cs typeface="Arial MT"/>
              </a:rPr>
              <a:t>If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the</a:t>
            </a:r>
            <a:r>
              <a:rPr sz="1800" dirty="0">
                <a:latin typeface="Arial MT"/>
                <a:cs typeface="Arial MT"/>
              </a:rPr>
              <a:t> answer</a:t>
            </a:r>
            <a:r>
              <a:rPr sz="1800" spc="-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is</a:t>
            </a:r>
            <a:r>
              <a:rPr sz="1800" spc="-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not</a:t>
            </a:r>
            <a:r>
              <a:rPr sz="1800" spc="-5" dirty="0">
                <a:latin typeface="Arial MT"/>
                <a:cs typeface="Arial MT"/>
              </a:rPr>
              <a:t> </a:t>
            </a:r>
            <a:r>
              <a:rPr sz="1800" spc="-20" dirty="0">
                <a:latin typeface="Arial MT"/>
                <a:cs typeface="Arial MT"/>
              </a:rPr>
              <a:t>clear,</a:t>
            </a:r>
            <a:r>
              <a:rPr sz="1800" spc="-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ask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the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casualty to</a:t>
            </a:r>
            <a:r>
              <a:rPr sz="1800" dirty="0">
                <a:latin typeface="Arial MT"/>
                <a:cs typeface="Arial MT"/>
              </a:rPr>
              <a:t> squeeze your 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finger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or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move an</a:t>
            </a:r>
            <a:r>
              <a:rPr sz="1800" spc="-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arm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or</a:t>
            </a:r>
            <a:r>
              <a:rPr sz="1800" spc="-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leg;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and</a:t>
            </a:r>
            <a:r>
              <a:rPr sz="1800" spc="-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if</a:t>
            </a:r>
            <a:r>
              <a:rPr sz="1800" spc="-5" dirty="0">
                <a:latin typeface="Arial MT"/>
                <a:cs typeface="Arial MT"/>
              </a:rPr>
              <a:t> they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respond,</a:t>
            </a:r>
            <a:r>
              <a:rPr sz="1800" spc="-5" dirty="0">
                <a:latin typeface="Arial MT"/>
                <a:cs typeface="Arial MT"/>
              </a:rPr>
              <a:t> they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are</a:t>
            </a:r>
            <a:r>
              <a:rPr sz="1800" spc="-5" dirty="0">
                <a:latin typeface="Arial MT"/>
                <a:cs typeface="Arial MT"/>
              </a:rPr>
              <a:t> </a:t>
            </a:r>
            <a:r>
              <a:rPr sz="1800" spc="-85" dirty="0">
                <a:latin typeface="Arial MT"/>
                <a:cs typeface="Arial MT"/>
              </a:rPr>
              <a:t>V,</a:t>
            </a:r>
            <a:r>
              <a:rPr sz="1800" spc="-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or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responds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to </a:t>
            </a:r>
            <a:r>
              <a:rPr sz="1800" b="1" dirty="0">
                <a:solidFill>
                  <a:srgbClr val="921928"/>
                </a:solidFill>
                <a:latin typeface="Arial"/>
                <a:cs typeface="Arial"/>
              </a:rPr>
              <a:t>V</a:t>
            </a:r>
            <a:r>
              <a:rPr sz="1800" dirty="0">
                <a:latin typeface="Arial MT"/>
                <a:cs typeface="Arial MT"/>
              </a:rPr>
              <a:t>erbal</a:t>
            </a:r>
            <a:endParaRPr sz="1800">
              <a:latin typeface="Arial MT"/>
              <a:cs typeface="Arial MT"/>
            </a:endParaRPr>
          </a:p>
          <a:p>
            <a:pPr marL="355600" marR="364490" indent="-342900">
              <a:lnSpc>
                <a:spcPts val="2100"/>
              </a:lnSpc>
              <a:spcBef>
                <a:spcPts val="800"/>
              </a:spcBef>
              <a:buAutoNum type="arabicPeriod" startAt="3"/>
              <a:tabLst>
                <a:tab pos="354965" algn="l"/>
                <a:tab pos="355600" algn="l"/>
              </a:tabLst>
            </a:pPr>
            <a:r>
              <a:rPr sz="1800" b="1" spc="-5" dirty="0">
                <a:latin typeface="Arial"/>
                <a:cs typeface="Arial"/>
              </a:rPr>
              <a:t>If no response</a:t>
            </a:r>
            <a:r>
              <a:rPr sz="1800" spc="-5" dirty="0">
                <a:latin typeface="Arial MT"/>
                <a:cs typeface="Arial MT"/>
              </a:rPr>
              <a:t>,</a:t>
            </a:r>
            <a:r>
              <a:rPr sz="1800" dirty="0">
                <a:latin typeface="Arial MT"/>
                <a:cs typeface="Arial MT"/>
              </a:rPr>
              <a:t> rub </a:t>
            </a:r>
            <a:r>
              <a:rPr sz="1800" spc="-5" dirty="0">
                <a:latin typeface="Arial MT"/>
                <a:cs typeface="Arial MT"/>
              </a:rPr>
              <a:t>the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breastbone,</a:t>
            </a:r>
            <a:r>
              <a:rPr sz="1800" dirty="0">
                <a:latin typeface="Arial MT"/>
                <a:cs typeface="Arial MT"/>
              </a:rPr>
              <a:t> squeeze a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toe</a:t>
            </a:r>
            <a:r>
              <a:rPr sz="1800" dirty="0">
                <a:latin typeface="Arial MT"/>
                <a:cs typeface="Arial MT"/>
              </a:rPr>
              <a:t> over</a:t>
            </a:r>
            <a:r>
              <a:rPr sz="1800" spc="-5" dirty="0">
                <a:latin typeface="Arial MT"/>
                <a:cs typeface="Arial MT"/>
              </a:rPr>
              <a:t> the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toenail, </a:t>
            </a:r>
            <a:r>
              <a:rPr sz="1800" dirty="0">
                <a:latin typeface="Arial MT"/>
                <a:cs typeface="Arial MT"/>
              </a:rPr>
              <a:t>or pinch </a:t>
            </a:r>
            <a:r>
              <a:rPr sz="1800" spc="-5" dirty="0">
                <a:latin typeface="Arial MT"/>
                <a:cs typeface="Arial MT"/>
              </a:rPr>
              <a:t>their </a:t>
            </a:r>
            <a:r>
              <a:rPr sz="1800" dirty="0">
                <a:latin typeface="Arial MT"/>
                <a:cs typeface="Arial MT"/>
              </a:rPr>
              <a:t>nose or earlobe (avoid injured areas); 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b="1" spc="-5" dirty="0">
                <a:latin typeface="Arial"/>
                <a:cs typeface="Arial"/>
              </a:rPr>
              <a:t>i</a:t>
            </a:r>
            <a:r>
              <a:rPr sz="1800" b="1" dirty="0">
                <a:latin typeface="Arial"/>
                <a:cs typeface="Arial"/>
              </a:rPr>
              <a:t>f</a:t>
            </a:r>
            <a:r>
              <a:rPr sz="1800" b="1" spc="-5" dirty="0">
                <a:latin typeface="Arial"/>
                <a:cs typeface="Arial"/>
              </a:rPr>
              <a:t> </a:t>
            </a:r>
            <a:r>
              <a:rPr sz="1800" b="1" dirty="0">
                <a:latin typeface="Arial"/>
                <a:cs typeface="Arial"/>
              </a:rPr>
              <a:t>t</a:t>
            </a:r>
            <a:r>
              <a:rPr sz="1800" b="1" spc="-5" dirty="0">
                <a:latin typeface="Arial"/>
                <a:cs typeface="Arial"/>
              </a:rPr>
              <a:t>h</a:t>
            </a:r>
            <a:r>
              <a:rPr sz="1800" b="1" dirty="0">
                <a:latin typeface="Arial"/>
                <a:cs typeface="Arial"/>
              </a:rPr>
              <a:t>ey res</a:t>
            </a:r>
            <a:r>
              <a:rPr sz="1800" b="1" spc="-5" dirty="0">
                <a:latin typeface="Arial"/>
                <a:cs typeface="Arial"/>
              </a:rPr>
              <a:t>pon</a:t>
            </a:r>
            <a:r>
              <a:rPr sz="1800" b="1" dirty="0">
                <a:latin typeface="Arial"/>
                <a:cs typeface="Arial"/>
              </a:rPr>
              <a:t>d</a:t>
            </a:r>
            <a:r>
              <a:rPr sz="1800" dirty="0">
                <a:latin typeface="Arial MT"/>
                <a:cs typeface="Arial MT"/>
              </a:rPr>
              <a:t>,</a:t>
            </a:r>
            <a:r>
              <a:rPr sz="1800" spc="-5" dirty="0">
                <a:latin typeface="Arial MT"/>
                <a:cs typeface="Arial MT"/>
              </a:rPr>
              <a:t> t</a:t>
            </a:r>
            <a:r>
              <a:rPr sz="1800" dirty="0">
                <a:latin typeface="Arial MT"/>
                <a:cs typeface="Arial MT"/>
              </a:rPr>
              <a:t>hey</a:t>
            </a:r>
            <a:r>
              <a:rPr sz="1800" spc="-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are a </a:t>
            </a:r>
            <a:r>
              <a:rPr sz="1800" spc="-235" dirty="0">
                <a:latin typeface="Arial MT"/>
                <a:cs typeface="Arial MT"/>
              </a:rPr>
              <a:t>P</a:t>
            </a:r>
            <a:r>
              <a:rPr sz="1800" dirty="0">
                <a:latin typeface="Arial MT"/>
                <a:cs typeface="Arial MT"/>
              </a:rPr>
              <a:t>,</a:t>
            </a:r>
            <a:r>
              <a:rPr sz="1800" spc="-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or</a:t>
            </a:r>
            <a:r>
              <a:rPr sz="1800" spc="-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responds</a:t>
            </a:r>
            <a:r>
              <a:rPr sz="1800" spc="-5" dirty="0">
                <a:latin typeface="Arial MT"/>
                <a:cs typeface="Arial MT"/>
              </a:rPr>
              <a:t> t</a:t>
            </a:r>
            <a:r>
              <a:rPr sz="1800" dirty="0">
                <a:latin typeface="Arial MT"/>
                <a:cs typeface="Arial MT"/>
              </a:rPr>
              <a:t>o</a:t>
            </a:r>
            <a:r>
              <a:rPr sz="1800" spc="-5" dirty="0">
                <a:latin typeface="Arial MT"/>
                <a:cs typeface="Arial MT"/>
              </a:rPr>
              <a:t> </a:t>
            </a:r>
            <a:r>
              <a:rPr sz="1800" b="1" dirty="0">
                <a:solidFill>
                  <a:srgbClr val="921928"/>
                </a:solidFill>
                <a:latin typeface="Arial"/>
                <a:cs typeface="Arial"/>
              </a:rPr>
              <a:t>P</a:t>
            </a:r>
            <a:r>
              <a:rPr sz="1800" dirty="0">
                <a:latin typeface="Arial MT"/>
                <a:cs typeface="Arial MT"/>
              </a:rPr>
              <a:t>ain</a:t>
            </a:r>
            <a:endParaRPr sz="1800">
              <a:latin typeface="Arial MT"/>
              <a:cs typeface="Arial MT"/>
            </a:endParaRPr>
          </a:p>
          <a:p>
            <a:pPr marL="355600" indent="-342900">
              <a:lnSpc>
                <a:spcPct val="100000"/>
              </a:lnSpc>
              <a:spcBef>
                <a:spcPts val="680"/>
              </a:spcBef>
              <a:buAutoNum type="arabicPeriod" startAt="3"/>
              <a:tabLst>
                <a:tab pos="354965" algn="l"/>
                <a:tab pos="355600" algn="l"/>
              </a:tabLst>
            </a:pPr>
            <a:r>
              <a:rPr sz="1800" b="1" spc="-5" dirty="0">
                <a:latin typeface="Arial"/>
                <a:cs typeface="Arial"/>
              </a:rPr>
              <a:t>If</a:t>
            </a:r>
            <a:r>
              <a:rPr sz="1800" b="1" spc="-10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there</a:t>
            </a:r>
            <a:r>
              <a:rPr sz="1800" b="1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is no response</a:t>
            </a:r>
            <a:r>
              <a:rPr sz="1800" spc="-5" dirty="0">
                <a:latin typeface="Arial MT"/>
                <a:cs typeface="Arial MT"/>
              </a:rPr>
              <a:t>, they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are U,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or</a:t>
            </a:r>
            <a:r>
              <a:rPr sz="1800" spc="-5" dirty="0">
                <a:latin typeface="Arial MT"/>
                <a:cs typeface="Arial MT"/>
              </a:rPr>
              <a:t> </a:t>
            </a:r>
            <a:r>
              <a:rPr sz="1800" b="1" dirty="0">
                <a:solidFill>
                  <a:srgbClr val="921928"/>
                </a:solidFill>
                <a:latin typeface="Arial"/>
                <a:cs typeface="Arial"/>
              </a:rPr>
              <a:t>U</a:t>
            </a:r>
            <a:r>
              <a:rPr sz="1800" dirty="0">
                <a:latin typeface="Arial MT"/>
                <a:cs typeface="Arial MT"/>
              </a:rPr>
              <a:t>nresponsive</a:t>
            </a:r>
            <a:endParaRPr sz="1800">
              <a:latin typeface="Arial MT"/>
              <a:cs typeface="Arial MT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6774746" y="5219809"/>
            <a:ext cx="4735830" cy="1033144"/>
            <a:chOff x="6774746" y="5219809"/>
            <a:chExt cx="4735830" cy="1033144"/>
          </a:xfrm>
        </p:grpSpPr>
        <p:sp>
          <p:nvSpPr>
            <p:cNvPr id="9" name="object 9"/>
            <p:cNvSpPr/>
            <p:nvPr/>
          </p:nvSpPr>
          <p:spPr>
            <a:xfrm>
              <a:off x="6774746" y="5219809"/>
              <a:ext cx="4735830" cy="1033144"/>
            </a:xfrm>
            <a:custGeom>
              <a:avLst/>
              <a:gdLst/>
              <a:ahLst/>
              <a:cxnLst/>
              <a:rect l="l" t="t" r="r" b="b"/>
              <a:pathLst>
                <a:path w="4735830" h="1033145">
                  <a:moveTo>
                    <a:pt x="4617137" y="0"/>
                  </a:moveTo>
                  <a:lnTo>
                    <a:pt x="118593" y="0"/>
                  </a:lnTo>
                  <a:lnTo>
                    <a:pt x="72431" y="9319"/>
                  </a:lnTo>
                  <a:lnTo>
                    <a:pt x="34735" y="34735"/>
                  </a:lnTo>
                  <a:lnTo>
                    <a:pt x="9319" y="72431"/>
                  </a:lnTo>
                  <a:lnTo>
                    <a:pt x="0" y="118592"/>
                  </a:lnTo>
                  <a:lnTo>
                    <a:pt x="0" y="914358"/>
                  </a:lnTo>
                  <a:lnTo>
                    <a:pt x="9319" y="960520"/>
                  </a:lnTo>
                  <a:lnTo>
                    <a:pt x="34735" y="998216"/>
                  </a:lnTo>
                  <a:lnTo>
                    <a:pt x="72431" y="1023632"/>
                  </a:lnTo>
                  <a:lnTo>
                    <a:pt x="118593" y="1032951"/>
                  </a:lnTo>
                  <a:lnTo>
                    <a:pt x="4617137" y="1032951"/>
                  </a:lnTo>
                  <a:lnTo>
                    <a:pt x="4663299" y="1023632"/>
                  </a:lnTo>
                  <a:lnTo>
                    <a:pt x="4700995" y="998216"/>
                  </a:lnTo>
                  <a:lnTo>
                    <a:pt x="4726411" y="960520"/>
                  </a:lnTo>
                  <a:lnTo>
                    <a:pt x="4735730" y="914358"/>
                  </a:lnTo>
                  <a:lnTo>
                    <a:pt x="4735730" y="118592"/>
                  </a:lnTo>
                  <a:lnTo>
                    <a:pt x="4726411" y="72431"/>
                  </a:lnTo>
                  <a:lnTo>
                    <a:pt x="4700995" y="34735"/>
                  </a:lnTo>
                  <a:lnTo>
                    <a:pt x="4663299" y="9319"/>
                  </a:lnTo>
                  <a:lnTo>
                    <a:pt x="4617137" y="0"/>
                  </a:lnTo>
                  <a:close/>
                </a:path>
              </a:pathLst>
            </a:custGeom>
            <a:solidFill>
              <a:srgbClr val="FFF4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" name="object 10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6989722" y="5403253"/>
              <a:ext cx="445790" cy="388100"/>
            </a:xfrm>
            <a:prstGeom prst="rect">
              <a:avLst/>
            </a:prstGeom>
          </p:spPr>
        </p:pic>
      </p:grpSp>
      <p:sp>
        <p:nvSpPr>
          <p:cNvPr id="11" name="object 11"/>
          <p:cNvSpPr txBox="1"/>
          <p:nvPr/>
        </p:nvSpPr>
        <p:spPr>
          <a:xfrm>
            <a:off x="7596724" y="5332550"/>
            <a:ext cx="3505835" cy="726440"/>
          </a:xfrm>
          <a:prstGeom prst="rect">
            <a:avLst/>
          </a:prstGeom>
        </p:spPr>
        <p:txBody>
          <a:bodyPr vert="horz" wrap="square" lIns="0" tIns="33019" rIns="0" bIns="0" rtlCol="0">
            <a:spAutoFit/>
          </a:bodyPr>
          <a:lstStyle/>
          <a:p>
            <a:pPr marL="12700" marR="5080">
              <a:lnSpc>
                <a:spcPts val="1800"/>
              </a:lnSpc>
              <a:spcBef>
                <a:spcPts val="259"/>
              </a:spcBef>
            </a:pPr>
            <a:r>
              <a:rPr sz="1600" b="1" spc="-30" dirty="0">
                <a:latin typeface="Arial"/>
                <a:cs typeface="Arial"/>
              </a:rPr>
              <a:t>AVPU</a:t>
            </a:r>
            <a:r>
              <a:rPr sz="1600" b="1" spc="-10" dirty="0">
                <a:latin typeface="Arial"/>
                <a:cs typeface="Arial"/>
              </a:rPr>
              <a:t> </a:t>
            </a:r>
            <a:r>
              <a:rPr sz="1600" dirty="0">
                <a:latin typeface="Arial MT"/>
                <a:cs typeface="Arial MT"/>
              </a:rPr>
              <a:t>may</a:t>
            </a:r>
            <a:r>
              <a:rPr sz="1600" spc="-1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be</a:t>
            </a:r>
            <a:r>
              <a:rPr sz="1600" spc="-5" dirty="0">
                <a:latin typeface="Arial MT"/>
                <a:cs typeface="Arial MT"/>
              </a:rPr>
              <a:t> difficult</a:t>
            </a:r>
            <a:r>
              <a:rPr sz="1600" spc="-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to </a:t>
            </a:r>
            <a:r>
              <a:rPr sz="1600" dirty="0">
                <a:latin typeface="Arial MT"/>
                <a:cs typeface="Arial MT"/>
              </a:rPr>
              <a:t>assess 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depending</a:t>
            </a:r>
            <a:r>
              <a:rPr sz="1600" spc="-2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on</a:t>
            </a:r>
            <a:r>
              <a:rPr sz="1600" spc="-1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the</a:t>
            </a:r>
            <a:r>
              <a:rPr sz="1600" spc="-1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environment</a:t>
            </a:r>
            <a:r>
              <a:rPr sz="1600" spc="-2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and</a:t>
            </a:r>
            <a:r>
              <a:rPr sz="1600" spc="-1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the </a:t>
            </a:r>
            <a:r>
              <a:rPr sz="1600" spc="-43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mission</a:t>
            </a:r>
            <a:r>
              <a:rPr sz="1600" spc="-5" dirty="0">
                <a:latin typeface="Arial MT"/>
                <a:cs typeface="Arial MT"/>
              </a:rPr>
              <a:t> situation</a:t>
            </a:r>
            <a:endParaRPr sz="1600">
              <a:latin typeface="Arial MT"/>
              <a:cs typeface="Arial MT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11746053" y="6560678"/>
            <a:ext cx="161290" cy="1962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z="1200" dirty="0">
                <a:latin typeface="Arial MT"/>
                <a:cs typeface="Arial MT"/>
              </a:rPr>
              <a:t>5</a:t>
            </a:fld>
            <a:endParaRPr sz="12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ject 3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3834765" y="645160"/>
            <a:ext cx="452247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 spc="-270" dirty="0">
                <a:solidFill>
                  <a:srgbClr val="FFFFFF"/>
                </a:solidFill>
                <a:latin typeface="Arial"/>
                <a:cs typeface="Arial"/>
              </a:rPr>
              <a:t>A</a:t>
            </a:r>
            <a:r>
              <a:rPr sz="3600" b="1" dirty="0">
                <a:solidFill>
                  <a:srgbClr val="FFFFFF"/>
                </a:solidFill>
                <a:latin typeface="Arial"/>
                <a:cs typeface="Arial"/>
              </a:rPr>
              <a:t>VPU</a:t>
            </a:r>
            <a:r>
              <a:rPr sz="3600" b="1" spc="-13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600" b="1" dirty="0">
                <a:solidFill>
                  <a:srgbClr val="FFFFFF"/>
                </a:solidFill>
                <a:latin typeface="Arial"/>
                <a:cs typeface="Arial"/>
              </a:rPr>
              <a:t>ASSESSMENT</a:t>
            </a:r>
            <a:endParaRPr sz="3600" dirty="0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1746053" y="6560678"/>
            <a:ext cx="161290" cy="1962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z="1200" dirty="0">
                <a:latin typeface="Arial MT"/>
                <a:cs typeface="Arial MT"/>
              </a:rPr>
              <a:t>6</a:t>
            </a:fld>
            <a:endParaRPr sz="1200">
              <a:latin typeface="Arial MT"/>
              <a:cs typeface="Arial MT"/>
            </a:endParaRPr>
          </a:p>
        </p:txBody>
      </p:sp>
      <p:pic>
        <p:nvPicPr>
          <p:cNvPr id="13" name="20. AVPU Assessment (Tactical Field Care)">
            <a:hlinkClick r:id="" action="ppaction://media"/>
            <a:extLst>
              <a:ext uri="{FF2B5EF4-FFF2-40B4-BE49-F238E27FC236}">
                <a16:creationId xmlns:a16="http://schemas.microsoft.com/office/drawing/2014/main" id="{77877A7D-6389-C780-5244-81938EDDC5D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836928" y="1524000"/>
            <a:ext cx="8518144" cy="479145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613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Module</a:t>
            </a:r>
            <a:r>
              <a:rPr spc="-15" dirty="0"/>
              <a:t> </a:t>
            </a:r>
            <a:r>
              <a:rPr dirty="0"/>
              <a:t>20:</a:t>
            </a:r>
            <a:r>
              <a:rPr spc="-15" dirty="0"/>
              <a:t> </a:t>
            </a:r>
            <a:r>
              <a:rPr spc="-5" dirty="0"/>
              <a:t>Casualty</a:t>
            </a:r>
            <a:r>
              <a:rPr spc="-15" dirty="0"/>
              <a:t> </a:t>
            </a:r>
            <a:r>
              <a:rPr spc="-5" dirty="0"/>
              <a:t>Monitoring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3771291" y="709269"/>
            <a:ext cx="465010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 spc="-5" dirty="0">
                <a:latin typeface="Arial"/>
                <a:cs typeface="Arial"/>
              </a:rPr>
              <a:t>ASSESSING</a:t>
            </a:r>
            <a:r>
              <a:rPr sz="3600" b="1" spc="-35" dirty="0">
                <a:latin typeface="Arial"/>
                <a:cs typeface="Arial"/>
              </a:rPr>
              <a:t> </a:t>
            </a:r>
            <a:r>
              <a:rPr sz="3600" b="1" spc="-5" dirty="0">
                <a:solidFill>
                  <a:srgbClr val="921928"/>
                </a:solidFill>
                <a:latin typeface="Arial"/>
                <a:cs typeface="Arial"/>
              </a:rPr>
              <a:t>PULSES</a:t>
            </a:r>
            <a:endParaRPr sz="36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445528" y="1427677"/>
            <a:ext cx="2550160" cy="1099820"/>
          </a:xfrm>
          <a:prstGeom prst="rect">
            <a:avLst/>
          </a:prstGeom>
        </p:spPr>
        <p:txBody>
          <a:bodyPr vert="horz" wrap="square" lIns="0" tIns="27939" rIns="0" bIns="0" rtlCol="0">
            <a:spAutoFit/>
          </a:bodyPr>
          <a:lstStyle/>
          <a:p>
            <a:pPr marL="12700" marR="5080">
              <a:lnSpc>
                <a:spcPts val="2100"/>
              </a:lnSpc>
              <a:spcBef>
                <a:spcPts val="219"/>
              </a:spcBef>
            </a:pPr>
            <a:r>
              <a:rPr sz="1800" dirty="0">
                <a:latin typeface="Arial MT"/>
                <a:cs typeface="Arial MT"/>
              </a:rPr>
              <a:t>Pulses</a:t>
            </a:r>
            <a:r>
              <a:rPr sz="1800" spc="-3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may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be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difficult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to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assess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depending</a:t>
            </a:r>
            <a:r>
              <a:rPr sz="1800" spc="50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on 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the </a:t>
            </a:r>
            <a:r>
              <a:rPr sz="1800" dirty="0">
                <a:latin typeface="Arial MT"/>
                <a:cs typeface="Arial MT"/>
              </a:rPr>
              <a:t>environment and </a:t>
            </a:r>
            <a:r>
              <a:rPr sz="1800" spc="-5" dirty="0">
                <a:latin typeface="Arial MT"/>
                <a:cs typeface="Arial MT"/>
              </a:rPr>
              <a:t>the </a:t>
            </a:r>
            <a:r>
              <a:rPr sz="1800" spc="-49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mission</a:t>
            </a:r>
            <a:r>
              <a:rPr sz="1800" spc="-5" dirty="0">
                <a:latin typeface="Arial MT"/>
                <a:cs typeface="Arial MT"/>
              </a:rPr>
              <a:t> situation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7602711" y="1427677"/>
            <a:ext cx="4206875" cy="4744720"/>
          </a:xfrm>
          <a:prstGeom prst="rect">
            <a:avLst/>
          </a:prstGeom>
        </p:spPr>
        <p:txBody>
          <a:bodyPr vert="horz" wrap="square" lIns="0" tIns="27939" rIns="0" bIns="0" rtlCol="0">
            <a:spAutoFit/>
          </a:bodyPr>
          <a:lstStyle/>
          <a:p>
            <a:pPr marL="12700" marR="5080">
              <a:lnSpc>
                <a:spcPts val="2100"/>
              </a:lnSpc>
              <a:spcBef>
                <a:spcPts val="219"/>
              </a:spcBef>
            </a:pPr>
            <a:r>
              <a:rPr sz="1800" dirty="0">
                <a:latin typeface="Arial MT"/>
                <a:cs typeface="Arial MT"/>
              </a:rPr>
              <a:t>Presence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or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absence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of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radial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pulses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is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sign of </a:t>
            </a:r>
            <a:r>
              <a:rPr sz="1800" spc="-5" dirty="0">
                <a:latin typeface="Arial MT"/>
                <a:cs typeface="Arial MT"/>
              </a:rPr>
              <a:t>hypotension/shock </a:t>
            </a:r>
            <a:r>
              <a:rPr sz="1800" dirty="0">
                <a:latin typeface="Arial MT"/>
                <a:cs typeface="Arial MT"/>
              </a:rPr>
              <a:t>and need </a:t>
            </a:r>
            <a:r>
              <a:rPr sz="1800" spc="-5" dirty="0">
                <a:latin typeface="Arial MT"/>
                <a:cs typeface="Arial MT"/>
              </a:rPr>
              <a:t>for 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fluid resuscitation</a:t>
            </a:r>
            <a:endParaRPr sz="1800">
              <a:latin typeface="Arial MT"/>
              <a:cs typeface="Arial MT"/>
            </a:endParaRPr>
          </a:p>
          <a:p>
            <a:pPr marL="12700" marR="46990">
              <a:lnSpc>
                <a:spcPts val="2100"/>
              </a:lnSpc>
              <a:spcBef>
                <a:spcPts val="1400"/>
              </a:spcBef>
            </a:pPr>
            <a:r>
              <a:rPr sz="1800" dirty="0">
                <a:latin typeface="Arial MT"/>
                <a:cs typeface="Arial MT"/>
              </a:rPr>
              <a:t>Pulse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rate </a:t>
            </a:r>
            <a:r>
              <a:rPr sz="1800" dirty="0">
                <a:latin typeface="Arial MT"/>
                <a:cs typeface="Arial MT"/>
              </a:rPr>
              <a:t>can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help</a:t>
            </a:r>
            <a:r>
              <a:rPr sz="1800" spc="-5" dirty="0">
                <a:latin typeface="Arial MT"/>
                <a:cs typeface="Arial MT"/>
              </a:rPr>
              <a:t> estimate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</a:t>
            </a:r>
            <a:r>
              <a:rPr sz="1800" spc="-5" dirty="0">
                <a:latin typeface="Arial MT"/>
                <a:cs typeface="Arial MT"/>
              </a:rPr>
              <a:t> casualty’s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status </a:t>
            </a:r>
            <a:r>
              <a:rPr sz="1800" dirty="0">
                <a:latin typeface="Arial MT"/>
                <a:cs typeface="Arial MT"/>
              </a:rPr>
              <a:t>and provide </a:t>
            </a:r>
            <a:r>
              <a:rPr sz="1800" spc="-5" dirty="0">
                <a:latin typeface="Arial MT"/>
                <a:cs typeface="Arial MT"/>
              </a:rPr>
              <a:t>information </a:t>
            </a:r>
            <a:r>
              <a:rPr sz="1800" dirty="0">
                <a:latin typeface="Arial MT"/>
                <a:cs typeface="Arial MT"/>
              </a:rPr>
              <a:t>about 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changes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in </a:t>
            </a:r>
            <a:r>
              <a:rPr sz="1800" spc="-5" dirty="0">
                <a:latin typeface="Arial MT"/>
                <a:cs typeface="Arial MT"/>
              </a:rPr>
              <a:t>their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status</a:t>
            </a:r>
            <a:endParaRPr sz="1800">
              <a:latin typeface="Arial MT"/>
              <a:cs typeface="Arial MT"/>
            </a:endParaRPr>
          </a:p>
          <a:p>
            <a:pPr marL="12700" marR="55880">
              <a:lnSpc>
                <a:spcPts val="2100"/>
              </a:lnSpc>
              <a:spcBef>
                <a:spcPts val="1400"/>
              </a:spcBef>
            </a:pPr>
            <a:r>
              <a:rPr sz="1800" spc="-5" dirty="0">
                <a:latin typeface="Arial MT"/>
                <a:cs typeface="Arial MT"/>
              </a:rPr>
              <a:t>Practice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assessing</a:t>
            </a:r>
            <a:r>
              <a:rPr sz="1800" spc="-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pulses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on</a:t>
            </a:r>
            <a:r>
              <a:rPr sz="1800" spc="-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</a:t>
            </a:r>
            <a:r>
              <a:rPr sz="1800" spc="-5" dirty="0">
                <a:latin typeface="Arial MT"/>
                <a:cs typeface="Arial MT"/>
              </a:rPr>
              <a:t> variety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of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people </a:t>
            </a:r>
            <a:r>
              <a:rPr sz="1800" spc="-5" dirty="0">
                <a:latin typeface="Arial MT"/>
                <a:cs typeface="Arial MT"/>
              </a:rPr>
              <a:t>to </a:t>
            </a:r>
            <a:r>
              <a:rPr sz="1800" dirty="0">
                <a:latin typeface="Arial MT"/>
                <a:cs typeface="Arial MT"/>
              </a:rPr>
              <a:t>develop </a:t>
            </a:r>
            <a:r>
              <a:rPr sz="1800" spc="-5" dirty="0">
                <a:latin typeface="Arial MT"/>
                <a:cs typeface="Arial MT"/>
              </a:rPr>
              <a:t>techniques for </a:t>
            </a:r>
            <a:r>
              <a:rPr sz="1800" dirty="0">
                <a:latin typeface="Arial MT"/>
                <a:cs typeface="Arial MT"/>
              </a:rPr>
              <a:t> discovering</a:t>
            </a:r>
            <a:r>
              <a:rPr sz="1800" spc="-5" dirty="0">
                <a:latin typeface="Arial MT"/>
                <a:cs typeface="Arial MT"/>
              </a:rPr>
              <a:t> anatomical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variants</a:t>
            </a:r>
            <a:endParaRPr sz="1800">
              <a:latin typeface="Arial MT"/>
              <a:cs typeface="Arial MT"/>
            </a:endParaRPr>
          </a:p>
          <a:p>
            <a:pPr marL="12700" marR="43180">
              <a:lnSpc>
                <a:spcPts val="2100"/>
              </a:lnSpc>
              <a:spcBef>
                <a:spcPts val="1400"/>
              </a:spcBef>
            </a:pPr>
            <a:r>
              <a:rPr sz="1800" dirty="0">
                <a:latin typeface="Arial MT"/>
                <a:cs typeface="Arial MT"/>
              </a:rPr>
              <a:t>Press </a:t>
            </a:r>
            <a:r>
              <a:rPr sz="1800" spc="-5" dirty="0">
                <a:latin typeface="Arial MT"/>
                <a:cs typeface="Arial MT"/>
              </a:rPr>
              <a:t>firmly </a:t>
            </a:r>
            <a:r>
              <a:rPr sz="1800" dirty="0">
                <a:latin typeface="Arial MT"/>
                <a:cs typeface="Arial MT"/>
              </a:rPr>
              <a:t>at </a:t>
            </a:r>
            <a:r>
              <a:rPr sz="1800" spc="-5" dirty="0">
                <a:latin typeface="Arial MT"/>
                <a:cs typeface="Arial MT"/>
              </a:rPr>
              <a:t>the </a:t>
            </a:r>
            <a:r>
              <a:rPr sz="1800" dirty="0">
                <a:latin typeface="Arial MT"/>
                <a:cs typeface="Arial MT"/>
              </a:rPr>
              <a:t>pulse </a:t>
            </a:r>
            <a:r>
              <a:rPr sz="1800" spc="-5" dirty="0">
                <a:latin typeface="Arial MT"/>
                <a:cs typeface="Arial MT"/>
              </a:rPr>
              <a:t>site, </a:t>
            </a:r>
            <a:r>
              <a:rPr sz="1800" dirty="0">
                <a:latin typeface="Arial MT"/>
                <a:cs typeface="Arial MT"/>
              </a:rPr>
              <a:t>but avoid 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causing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harm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to the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casualty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by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pressing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too </a:t>
            </a:r>
            <a:r>
              <a:rPr sz="1800" dirty="0">
                <a:latin typeface="Arial MT"/>
                <a:cs typeface="Arial MT"/>
              </a:rPr>
              <a:t>hard</a:t>
            </a:r>
            <a:endParaRPr sz="1800">
              <a:latin typeface="Arial MT"/>
              <a:cs typeface="Arial MT"/>
            </a:endParaRPr>
          </a:p>
          <a:p>
            <a:pPr marL="12700" marR="93980">
              <a:lnSpc>
                <a:spcPts val="2100"/>
              </a:lnSpc>
              <a:spcBef>
                <a:spcPts val="1400"/>
              </a:spcBef>
            </a:pPr>
            <a:r>
              <a:rPr sz="1800" dirty="0">
                <a:latin typeface="Arial MT"/>
                <a:cs typeface="Arial MT"/>
              </a:rPr>
              <a:t>Document all </a:t>
            </a:r>
            <a:r>
              <a:rPr sz="1800" spc="-5" dirty="0">
                <a:latin typeface="Arial MT"/>
                <a:cs typeface="Arial MT"/>
              </a:rPr>
              <a:t>findings </a:t>
            </a:r>
            <a:r>
              <a:rPr sz="1800" dirty="0">
                <a:latin typeface="Arial MT"/>
                <a:cs typeface="Arial MT"/>
              </a:rPr>
              <a:t>and </a:t>
            </a:r>
            <a:r>
              <a:rPr sz="1800" spc="-5" dirty="0">
                <a:latin typeface="Arial MT"/>
                <a:cs typeface="Arial MT"/>
              </a:rPr>
              <a:t>treatments </a:t>
            </a:r>
            <a:r>
              <a:rPr sz="1800" dirty="0">
                <a:latin typeface="Arial MT"/>
                <a:cs typeface="Arial MT"/>
              </a:rPr>
              <a:t>on </a:t>
            </a:r>
            <a:r>
              <a:rPr sz="1800" spc="-49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 DD </a:t>
            </a:r>
            <a:r>
              <a:rPr sz="1800" spc="-5" dirty="0">
                <a:latin typeface="Arial MT"/>
                <a:cs typeface="Arial MT"/>
              </a:rPr>
              <a:t>Form </a:t>
            </a:r>
            <a:r>
              <a:rPr sz="1800" dirty="0">
                <a:latin typeface="Arial MT"/>
                <a:cs typeface="Arial MT"/>
              </a:rPr>
              <a:t>1380 </a:t>
            </a:r>
            <a:r>
              <a:rPr sz="1800" spc="-5" dirty="0">
                <a:latin typeface="Arial MT"/>
                <a:cs typeface="Arial MT"/>
              </a:rPr>
              <a:t>TCCC Casualty </a:t>
            </a:r>
            <a:r>
              <a:rPr sz="1800" dirty="0">
                <a:latin typeface="Arial MT"/>
                <a:cs typeface="Arial MT"/>
              </a:rPr>
              <a:t>Card 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and</a:t>
            </a:r>
            <a:r>
              <a:rPr sz="1800" spc="-5" dirty="0">
                <a:latin typeface="Arial MT"/>
                <a:cs typeface="Arial MT"/>
              </a:rPr>
              <a:t> attach</a:t>
            </a:r>
            <a:r>
              <a:rPr sz="1800" dirty="0">
                <a:latin typeface="Arial MT"/>
                <a:cs typeface="Arial MT"/>
              </a:rPr>
              <a:t> it</a:t>
            </a:r>
            <a:r>
              <a:rPr sz="1800" spc="-5" dirty="0">
                <a:latin typeface="Arial MT"/>
                <a:cs typeface="Arial MT"/>
              </a:rPr>
              <a:t> to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the casualty</a:t>
            </a:r>
            <a:endParaRPr sz="1800">
              <a:latin typeface="Arial MT"/>
              <a:cs typeface="Arial MT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428099" y="1419513"/>
            <a:ext cx="6450965" cy="5181600"/>
            <a:chOff x="428099" y="1419513"/>
            <a:chExt cx="6450965" cy="5181600"/>
          </a:xfrm>
        </p:grpSpPr>
        <p:pic>
          <p:nvPicPr>
            <p:cNvPr id="8" name="object 8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2886741" y="1448845"/>
              <a:ext cx="2454596" cy="5152247"/>
            </a:xfrm>
            <a:prstGeom prst="rect">
              <a:avLst/>
            </a:prstGeom>
          </p:spPr>
        </p:pic>
        <p:sp>
          <p:nvSpPr>
            <p:cNvPr id="9" name="object 9"/>
            <p:cNvSpPr/>
            <p:nvPr/>
          </p:nvSpPr>
          <p:spPr>
            <a:xfrm>
              <a:off x="1956286" y="3659995"/>
              <a:ext cx="1207770" cy="156210"/>
            </a:xfrm>
            <a:custGeom>
              <a:avLst/>
              <a:gdLst/>
              <a:ahLst/>
              <a:cxnLst/>
              <a:rect l="l" t="t" r="r" b="b"/>
              <a:pathLst>
                <a:path w="1207770" h="156210">
                  <a:moveTo>
                    <a:pt x="0" y="0"/>
                  </a:moveTo>
                  <a:lnTo>
                    <a:pt x="1185152" y="153252"/>
                  </a:lnTo>
                  <a:lnTo>
                    <a:pt x="1207194" y="156103"/>
                  </a:lnTo>
                </a:path>
              </a:pathLst>
            </a:custGeom>
            <a:ln w="44450">
              <a:solidFill>
                <a:srgbClr val="C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" name="object 10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3099980" y="3748942"/>
              <a:ext cx="135397" cy="135397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428099" y="2725331"/>
              <a:ext cx="1572008" cy="1572008"/>
            </a:xfrm>
            <a:prstGeom prst="rect">
              <a:avLst/>
            </a:prstGeom>
          </p:spPr>
        </p:pic>
        <p:sp>
          <p:nvSpPr>
            <p:cNvPr id="12" name="object 12"/>
            <p:cNvSpPr/>
            <p:nvPr/>
          </p:nvSpPr>
          <p:spPr>
            <a:xfrm>
              <a:off x="1814794" y="5788583"/>
              <a:ext cx="1844039" cy="405130"/>
            </a:xfrm>
            <a:custGeom>
              <a:avLst/>
              <a:gdLst/>
              <a:ahLst/>
              <a:cxnLst/>
              <a:rect l="l" t="t" r="r" b="b"/>
              <a:pathLst>
                <a:path w="1844039" h="405129">
                  <a:moveTo>
                    <a:pt x="0" y="0"/>
                  </a:moveTo>
                  <a:lnTo>
                    <a:pt x="1827924" y="401247"/>
                  </a:lnTo>
                  <a:lnTo>
                    <a:pt x="1843430" y="404651"/>
                  </a:lnTo>
                </a:path>
              </a:pathLst>
            </a:custGeom>
            <a:ln w="31749">
              <a:solidFill>
                <a:srgbClr val="A9A4A2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3" name="object 13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3611212" y="6142994"/>
              <a:ext cx="102296" cy="102296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900382" y="4969794"/>
              <a:ext cx="1572008" cy="1572008"/>
            </a:xfrm>
            <a:prstGeom prst="rect">
              <a:avLst/>
            </a:prstGeom>
          </p:spPr>
        </p:pic>
        <p:sp>
          <p:nvSpPr>
            <p:cNvPr id="15" name="object 15"/>
            <p:cNvSpPr/>
            <p:nvPr/>
          </p:nvSpPr>
          <p:spPr>
            <a:xfrm>
              <a:off x="4352622" y="3944879"/>
              <a:ext cx="1021715" cy="0"/>
            </a:xfrm>
            <a:custGeom>
              <a:avLst/>
              <a:gdLst/>
              <a:ahLst/>
              <a:cxnLst/>
              <a:rect l="l" t="t" r="r" b="b"/>
              <a:pathLst>
                <a:path w="1021714">
                  <a:moveTo>
                    <a:pt x="1021220" y="0"/>
                  </a:moveTo>
                  <a:lnTo>
                    <a:pt x="15874" y="0"/>
                  </a:lnTo>
                  <a:lnTo>
                    <a:pt x="0" y="0"/>
                  </a:lnTo>
                </a:path>
              </a:pathLst>
            </a:custGeom>
            <a:ln w="31750">
              <a:solidFill>
                <a:srgbClr val="A9A4A2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6" name="object 16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4296510" y="3892999"/>
              <a:ext cx="103758" cy="103758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5302977" y="4969794"/>
              <a:ext cx="1572008" cy="1572008"/>
            </a:xfrm>
            <a:prstGeom prst="rect">
              <a:avLst/>
            </a:prstGeom>
          </p:spPr>
        </p:pic>
        <p:sp>
          <p:nvSpPr>
            <p:cNvPr id="18" name="object 18"/>
            <p:cNvSpPr/>
            <p:nvPr/>
          </p:nvSpPr>
          <p:spPr>
            <a:xfrm>
              <a:off x="4434420" y="5912385"/>
              <a:ext cx="1150620" cy="218440"/>
            </a:xfrm>
            <a:custGeom>
              <a:avLst/>
              <a:gdLst/>
              <a:ahLst/>
              <a:cxnLst/>
              <a:rect l="l" t="t" r="r" b="b"/>
              <a:pathLst>
                <a:path w="1150620" h="218439">
                  <a:moveTo>
                    <a:pt x="1149993" y="0"/>
                  </a:moveTo>
                  <a:lnTo>
                    <a:pt x="15596" y="215203"/>
                  </a:lnTo>
                  <a:lnTo>
                    <a:pt x="0" y="218162"/>
                  </a:lnTo>
                </a:path>
              </a:pathLst>
            </a:custGeom>
            <a:ln w="31750">
              <a:solidFill>
                <a:srgbClr val="A9A4A2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9" name="object 19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4379290" y="6080367"/>
              <a:ext cx="101940" cy="101940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5308362" y="3204075"/>
              <a:ext cx="1561240" cy="1563931"/>
            </a:xfrm>
            <a:prstGeom prst="rect">
              <a:avLst/>
            </a:prstGeom>
          </p:spPr>
        </p:pic>
        <p:sp>
          <p:nvSpPr>
            <p:cNvPr id="21" name="object 21"/>
            <p:cNvSpPr/>
            <p:nvPr/>
          </p:nvSpPr>
          <p:spPr>
            <a:xfrm>
              <a:off x="4215735" y="2166964"/>
              <a:ext cx="1369060" cy="0"/>
            </a:xfrm>
            <a:custGeom>
              <a:avLst/>
              <a:gdLst/>
              <a:ahLst/>
              <a:cxnLst/>
              <a:rect l="l" t="t" r="r" b="b"/>
              <a:pathLst>
                <a:path w="1369060">
                  <a:moveTo>
                    <a:pt x="1368677" y="0"/>
                  </a:moveTo>
                  <a:lnTo>
                    <a:pt x="15875" y="0"/>
                  </a:lnTo>
                  <a:lnTo>
                    <a:pt x="0" y="0"/>
                  </a:lnTo>
                </a:path>
              </a:pathLst>
            </a:custGeom>
            <a:ln w="31750">
              <a:solidFill>
                <a:srgbClr val="A9A4A2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2" name="object 22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4159622" y="2115084"/>
              <a:ext cx="103758" cy="103758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5298940" y="1419513"/>
              <a:ext cx="1580083" cy="1582774"/>
            </a:xfrm>
            <a:prstGeom prst="rect">
              <a:avLst/>
            </a:prstGeom>
          </p:spPr>
        </p:pic>
      </p:grpSp>
      <p:sp>
        <p:nvSpPr>
          <p:cNvPr id="24" name="object 24"/>
          <p:cNvSpPr/>
          <p:nvPr/>
        </p:nvSpPr>
        <p:spPr>
          <a:xfrm>
            <a:off x="7371576" y="1481790"/>
            <a:ext cx="114300" cy="788035"/>
          </a:xfrm>
          <a:custGeom>
            <a:avLst/>
            <a:gdLst/>
            <a:ahLst/>
            <a:cxnLst/>
            <a:rect l="l" t="t" r="r" b="b"/>
            <a:pathLst>
              <a:path w="114300" h="788035">
                <a:moveTo>
                  <a:pt x="0" y="787782"/>
                </a:moveTo>
                <a:lnTo>
                  <a:pt x="0" y="0"/>
                </a:lnTo>
                <a:lnTo>
                  <a:pt x="114300" y="0"/>
                </a:lnTo>
                <a:lnTo>
                  <a:pt x="114300" y="787782"/>
                </a:lnTo>
                <a:lnTo>
                  <a:pt x="0" y="787782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object 25"/>
          <p:cNvSpPr/>
          <p:nvPr/>
        </p:nvSpPr>
        <p:spPr>
          <a:xfrm>
            <a:off x="7371576" y="2469851"/>
            <a:ext cx="114300" cy="788035"/>
          </a:xfrm>
          <a:custGeom>
            <a:avLst/>
            <a:gdLst/>
            <a:ahLst/>
            <a:cxnLst/>
            <a:rect l="l" t="t" r="r" b="b"/>
            <a:pathLst>
              <a:path w="114300" h="788035">
                <a:moveTo>
                  <a:pt x="0" y="787782"/>
                </a:moveTo>
                <a:lnTo>
                  <a:pt x="0" y="0"/>
                </a:lnTo>
                <a:lnTo>
                  <a:pt x="114300" y="0"/>
                </a:lnTo>
                <a:lnTo>
                  <a:pt x="114300" y="787782"/>
                </a:lnTo>
                <a:lnTo>
                  <a:pt x="0" y="787782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" name="object 26"/>
          <p:cNvSpPr/>
          <p:nvPr/>
        </p:nvSpPr>
        <p:spPr>
          <a:xfrm>
            <a:off x="7371576" y="3466225"/>
            <a:ext cx="114300" cy="788035"/>
          </a:xfrm>
          <a:custGeom>
            <a:avLst/>
            <a:gdLst/>
            <a:ahLst/>
            <a:cxnLst/>
            <a:rect l="l" t="t" r="r" b="b"/>
            <a:pathLst>
              <a:path w="114300" h="788035">
                <a:moveTo>
                  <a:pt x="0" y="787782"/>
                </a:moveTo>
                <a:lnTo>
                  <a:pt x="0" y="0"/>
                </a:lnTo>
                <a:lnTo>
                  <a:pt x="114300" y="0"/>
                </a:lnTo>
                <a:lnTo>
                  <a:pt x="114300" y="787782"/>
                </a:lnTo>
                <a:lnTo>
                  <a:pt x="0" y="787782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" name="object 27"/>
          <p:cNvSpPr/>
          <p:nvPr/>
        </p:nvSpPr>
        <p:spPr>
          <a:xfrm>
            <a:off x="7371576" y="4457422"/>
            <a:ext cx="114300" cy="788035"/>
          </a:xfrm>
          <a:custGeom>
            <a:avLst/>
            <a:gdLst/>
            <a:ahLst/>
            <a:cxnLst/>
            <a:rect l="l" t="t" r="r" b="b"/>
            <a:pathLst>
              <a:path w="114300" h="788035">
                <a:moveTo>
                  <a:pt x="0" y="787782"/>
                </a:moveTo>
                <a:lnTo>
                  <a:pt x="0" y="0"/>
                </a:lnTo>
                <a:lnTo>
                  <a:pt x="114300" y="0"/>
                </a:lnTo>
                <a:lnTo>
                  <a:pt x="114300" y="787782"/>
                </a:lnTo>
                <a:lnTo>
                  <a:pt x="0" y="787782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" name="object 28"/>
          <p:cNvSpPr/>
          <p:nvPr/>
        </p:nvSpPr>
        <p:spPr>
          <a:xfrm>
            <a:off x="7371576" y="5518494"/>
            <a:ext cx="114300" cy="788035"/>
          </a:xfrm>
          <a:custGeom>
            <a:avLst/>
            <a:gdLst/>
            <a:ahLst/>
            <a:cxnLst/>
            <a:rect l="l" t="t" r="r" b="b"/>
            <a:pathLst>
              <a:path w="114300" h="788035">
                <a:moveTo>
                  <a:pt x="0" y="787782"/>
                </a:moveTo>
                <a:lnTo>
                  <a:pt x="0" y="0"/>
                </a:lnTo>
                <a:lnTo>
                  <a:pt x="114300" y="0"/>
                </a:lnTo>
                <a:lnTo>
                  <a:pt x="114300" y="787782"/>
                </a:lnTo>
                <a:lnTo>
                  <a:pt x="0" y="787782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" name="object 29"/>
          <p:cNvSpPr txBox="1"/>
          <p:nvPr/>
        </p:nvSpPr>
        <p:spPr>
          <a:xfrm>
            <a:off x="2002402" y="3792750"/>
            <a:ext cx="635635" cy="497840"/>
          </a:xfrm>
          <a:prstGeom prst="rect">
            <a:avLst/>
          </a:prstGeom>
        </p:spPr>
        <p:txBody>
          <a:bodyPr vert="horz" wrap="square" lIns="0" tIns="33019" rIns="0" bIns="0" rtlCol="0">
            <a:spAutoFit/>
          </a:bodyPr>
          <a:lstStyle/>
          <a:p>
            <a:pPr marL="12700" marR="5080">
              <a:lnSpc>
                <a:spcPts val="1800"/>
              </a:lnSpc>
              <a:spcBef>
                <a:spcPts val="259"/>
              </a:spcBef>
            </a:pPr>
            <a:r>
              <a:rPr sz="1600" b="1" spc="-5" dirty="0">
                <a:latin typeface="Arial"/>
                <a:cs typeface="Arial"/>
              </a:rPr>
              <a:t>Radial  Pulse</a:t>
            </a:r>
            <a:endParaRPr sz="1600">
              <a:latin typeface="Arial"/>
              <a:cs typeface="Arial"/>
            </a:endParaRPr>
          </a:p>
        </p:txBody>
      </p:sp>
      <p:sp>
        <p:nvSpPr>
          <p:cNvPr id="30" name="object 30"/>
          <p:cNvSpPr/>
          <p:nvPr/>
        </p:nvSpPr>
        <p:spPr>
          <a:xfrm>
            <a:off x="523595" y="6346163"/>
            <a:ext cx="2310765" cy="354330"/>
          </a:xfrm>
          <a:custGeom>
            <a:avLst/>
            <a:gdLst/>
            <a:ahLst/>
            <a:cxnLst/>
            <a:rect l="l" t="t" r="r" b="b"/>
            <a:pathLst>
              <a:path w="2310765" h="354329">
                <a:moveTo>
                  <a:pt x="2133625" y="0"/>
                </a:moveTo>
                <a:lnTo>
                  <a:pt x="177035" y="0"/>
                </a:lnTo>
                <a:lnTo>
                  <a:pt x="129972" y="6323"/>
                </a:lnTo>
                <a:lnTo>
                  <a:pt x="87682" y="24170"/>
                </a:lnTo>
                <a:lnTo>
                  <a:pt x="51852" y="51852"/>
                </a:lnTo>
                <a:lnTo>
                  <a:pt x="24170" y="87682"/>
                </a:lnTo>
                <a:lnTo>
                  <a:pt x="6323" y="129972"/>
                </a:lnTo>
                <a:lnTo>
                  <a:pt x="0" y="177035"/>
                </a:lnTo>
                <a:lnTo>
                  <a:pt x="6323" y="224099"/>
                </a:lnTo>
                <a:lnTo>
                  <a:pt x="24170" y="266389"/>
                </a:lnTo>
                <a:lnTo>
                  <a:pt x="51852" y="302219"/>
                </a:lnTo>
                <a:lnTo>
                  <a:pt x="87682" y="329901"/>
                </a:lnTo>
                <a:lnTo>
                  <a:pt x="129972" y="347748"/>
                </a:lnTo>
                <a:lnTo>
                  <a:pt x="177035" y="354071"/>
                </a:lnTo>
                <a:lnTo>
                  <a:pt x="2133625" y="354071"/>
                </a:lnTo>
                <a:lnTo>
                  <a:pt x="2180688" y="347748"/>
                </a:lnTo>
                <a:lnTo>
                  <a:pt x="2222978" y="329901"/>
                </a:lnTo>
                <a:lnTo>
                  <a:pt x="2258808" y="302219"/>
                </a:lnTo>
                <a:lnTo>
                  <a:pt x="2286490" y="266389"/>
                </a:lnTo>
                <a:lnTo>
                  <a:pt x="2304336" y="224099"/>
                </a:lnTo>
                <a:lnTo>
                  <a:pt x="2310660" y="177035"/>
                </a:lnTo>
                <a:lnTo>
                  <a:pt x="2304336" y="129972"/>
                </a:lnTo>
                <a:lnTo>
                  <a:pt x="2286490" y="87682"/>
                </a:lnTo>
                <a:lnTo>
                  <a:pt x="2258808" y="51852"/>
                </a:lnTo>
                <a:lnTo>
                  <a:pt x="2222978" y="24170"/>
                </a:lnTo>
                <a:lnTo>
                  <a:pt x="2180688" y="6323"/>
                </a:lnTo>
                <a:lnTo>
                  <a:pt x="2133625" y="0"/>
                </a:lnTo>
                <a:close/>
              </a:path>
            </a:pathLst>
          </a:custGeom>
          <a:solidFill>
            <a:srgbClr val="76717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" name="object 31"/>
          <p:cNvSpPr txBox="1"/>
          <p:nvPr/>
        </p:nvSpPr>
        <p:spPr>
          <a:xfrm>
            <a:off x="742748" y="6393712"/>
            <a:ext cx="1873885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b="1" spc="-5" dirty="0">
                <a:solidFill>
                  <a:srgbClr val="FFFFFF"/>
                </a:solidFill>
                <a:latin typeface="Arial"/>
                <a:cs typeface="Arial"/>
              </a:rPr>
              <a:t>Dorsalis</a:t>
            </a:r>
            <a:r>
              <a:rPr sz="1400" b="1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00" b="1" spc="-5" dirty="0">
                <a:solidFill>
                  <a:srgbClr val="FFFFFF"/>
                </a:solidFill>
                <a:latin typeface="Arial"/>
                <a:cs typeface="Arial"/>
              </a:rPr>
              <a:t>Pedis</a:t>
            </a:r>
            <a:r>
              <a:rPr sz="1400" b="1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00" dirty="0">
                <a:solidFill>
                  <a:srgbClr val="FFFFFF"/>
                </a:solidFill>
                <a:latin typeface="Arial MT"/>
                <a:cs typeface="Arial MT"/>
              </a:rPr>
              <a:t>(Pedal)</a:t>
            </a:r>
            <a:endParaRPr sz="1400">
              <a:latin typeface="Arial MT"/>
              <a:cs typeface="Arial MT"/>
            </a:endParaRPr>
          </a:p>
        </p:txBody>
      </p:sp>
      <p:sp>
        <p:nvSpPr>
          <p:cNvPr id="32" name="object 32"/>
          <p:cNvSpPr/>
          <p:nvPr/>
        </p:nvSpPr>
        <p:spPr>
          <a:xfrm>
            <a:off x="5292964" y="4497993"/>
            <a:ext cx="1680845" cy="354330"/>
          </a:xfrm>
          <a:custGeom>
            <a:avLst/>
            <a:gdLst/>
            <a:ahLst/>
            <a:cxnLst/>
            <a:rect l="l" t="t" r="r" b="b"/>
            <a:pathLst>
              <a:path w="1680845" h="354329">
                <a:moveTo>
                  <a:pt x="1503333" y="0"/>
                </a:moveTo>
                <a:lnTo>
                  <a:pt x="177035" y="0"/>
                </a:lnTo>
                <a:lnTo>
                  <a:pt x="129972" y="6323"/>
                </a:lnTo>
                <a:lnTo>
                  <a:pt x="87682" y="24170"/>
                </a:lnTo>
                <a:lnTo>
                  <a:pt x="51852" y="51852"/>
                </a:lnTo>
                <a:lnTo>
                  <a:pt x="24170" y="87681"/>
                </a:lnTo>
                <a:lnTo>
                  <a:pt x="6323" y="129972"/>
                </a:lnTo>
                <a:lnTo>
                  <a:pt x="0" y="177035"/>
                </a:lnTo>
                <a:lnTo>
                  <a:pt x="6323" y="224098"/>
                </a:lnTo>
                <a:lnTo>
                  <a:pt x="24170" y="266389"/>
                </a:lnTo>
                <a:lnTo>
                  <a:pt x="51852" y="302219"/>
                </a:lnTo>
                <a:lnTo>
                  <a:pt x="87682" y="329901"/>
                </a:lnTo>
                <a:lnTo>
                  <a:pt x="129972" y="347748"/>
                </a:lnTo>
                <a:lnTo>
                  <a:pt x="177035" y="354072"/>
                </a:lnTo>
                <a:lnTo>
                  <a:pt x="1503333" y="354072"/>
                </a:lnTo>
                <a:lnTo>
                  <a:pt x="1550396" y="347748"/>
                </a:lnTo>
                <a:lnTo>
                  <a:pt x="1592686" y="329901"/>
                </a:lnTo>
                <a:lnTo>
                  <a:pt x="1628516" y="302219"/>
                </a:lnTo>
                <a:lnTo>
                  <a:pt x="1656198" y="266389"/>
                </a:lnTo>
                <a:lnTo>
                  <a:pt x="1674044" y="224098"/>
                </a:lnTo>
                <a:lnTo>
                  <a:pt x="1680368" y="177035"/>
                </a:lnTo>
                <a:lnTo>
                  <a:pt x="1674044" y="129972"/>
                </a:lnTo>
                <a:lnTo>
                  <a:pt x="1656198" y="87681"/>
                </a:lnTo>
                <a:lnTo>
                  <a:pt x="1628516" y="51852"/>
                </a:lnTo>
                <a:lnTo>
                  <a:pt x="1592686" y="24170"/>
                </a:lnTo>
                <a:lnTo>
                  <a:pt x="1550396" y="6323"/>
                </a:lnTo>
                <a:lnTo>
                  <a:pt x="1503333" y="0"/>
                </a:lnTo>
                <a:close/>
              </a:path>
            </a:pathLst>
          </a:custGeom>
          <a:solidFill>
            <a:srgbClr val="76717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" name="object 33"/>
          <p:cNvSpPr txBox="1"/>
          <p:nvPr/>
        </p:nvSpPr>
        <p:spPr>
          <a:xfrm>
            <a:off x="5512117" y="4545541"/>
            <a:ext cx="1241425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b="1" spc="-5" dirty="0">
                <a:solidFill>
                  <a:srgbClr val="FFFFFF"/>
                </a:solidFill>
                <a:latin typeface="Arial"/>
                <a:cs typeface="Arial"/>
              </a:rPr>
              <a:t>Femoral</a:t>
            </a:r>
            <a:r>
              <a:rPr sz="1400" b="1" spc="-5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00" b="1" spc="-5" dirty="0">
                <a:solidFill>
                  <a:srgbClr val="FFFFFF"/>
                </a:solidFill>
                <a:latin typeface="Arial"/>
                <a:cs typeface="Arial"/>
              </a:rPr>
              <a:t>Pulse</a:t>
            </a:r>
            <a:endParaRPr sz="1400">
              <a:latin typeface="Arial"/>
              <a:cs typeface="Arial"/>
            </a:endParaRPr>
          </a:p>
        </p:txBody>
      </p:sp>
      <p:sp>
        <p:nvSpPr>
          <p:cNvPr id="34" name="object 34"/>
          <p:cNvSpPr/>
          <p:nvPr/>
        </p:nvSpPr>
        <p:spPr>
          <a:xfrm>
            <a:off x="5225262" y="2720078"/>
            <a:ext cx="1620520" cy="354330"/>
          </a:xfrm>
          <a:custGeom>
            <a:avLst/>
            <a:gdLst/>
            <a:ahLst/>
            <a:cxnLst/>
            <a:rect l="l" t="t" r="r" b="b"/>
            <a:pathLst>
              <a:path w="1620520" h="354330">
                <a:moveTo>
                  <a:pt x="1443386" y="0"/>
                </a:moveTo>
                <a:lnTo>
                  <a:pt x="177036" y="0"/>
                </a:lnTo>
                <a:lnTo>
                  <a:pt x="129973" y="6323"/>
                </a:lnTo>
                <a:lnTo>
                  <a:pt x="87682" y="24170"/>
                </a:lnTo>
                <a:lnTo>
                  <a:pt x="51852" y="51852"/>
                </a:lnTo>
                <a:lnTo>
                  <a:pt x="24170" y="87681"/>
                </a:lnTo>
                <a:lnTo>
                  <a:pt x="6323" y="129972"/>
                </a:lnTo>
                <a:lnTo>
                  <a:pt x="0" y="177035"/>
                </a:lnTo>
                <a:lnTo>
                  <a:pt x="6323" y="224098"/>
                </a:lnTo>
                <a:lnTo>
                  <a:pt x="24170" y="266389"/>
                </a:lnTo>
                <a:lnTo>
                  <a:pt x="51852" y="302219"/>
                </a:lnTo>
                <a:lnTo>
                  <a:pt x="87682" y="329901"/>
                </a:lnTo>
                <a:lnTo>
                  <a:pt x="129973" y="347748"/>
                </a:lnTo>
                <a:lnTo>
                  <a:pt x="177036" y="354072"/>
                </a:lnTo>
                <a:lnTo>
                  <a:pt x="1443386" y="354072"/>
                </a:lnTo>
                <a:lnTo>
                  <a:pt x="1490449" y="347748"/>
                </a:lnTo>
                <a:lnTo>
                  <a:pt x="1532739" y="329901"/>
                </a:lnTo>
                <a:lnTo>
                  <a:pt x="1568569" y="302219"/>
                </a:lnTo>
                <a:lnTo>
                  <a:pt x="1596251" y="266389"/>
                </a:lnTo>
                <a:lnTo>
                  <a:pt x="1614098" y="224098"/>
                </a:lnTo>
                <a:lnTo>
                  <a:pt x="1620422" y="177035"/>
                </a:lnTo>
                <a:lnTo>
                  <a:pt x="1614098" y="129972"/>
                </a:lnTo>
                <a:lnTo>
                  <a:pt x="1596251" y="87681"/>
                </a:lnTo>
                <a:lnTo>
                  <a:pt x="1568569" y="51852"/>
                </a:lnTo>
                <a:lnTo>
                  <a:pt x="1532739" y="24170"/>
                </a:lnTo>
                <a:lnTo>
                  <a:pt x="1490449" y="6323"/>
                </a:lnTo>
                <a:lnTo>
                  <a:pt x="1443386" y="0"/>
                </a:lnTo>
                <a:close/>
              </a:path>
            </a:pathLst>
          </a:custGeom>
          <a:solidFill>
            <a:srgbClr val="76717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" name="object 35"/>
          <p:cNvSpPr txBox="1"/>
          <p:nvPr/>
        </p:nvSpPr>
        <p:spPr>
          <a:xfrm>
            <a:off x="5444414" y="2767627"/>
            <a:ext cx="1171575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b="1" spc="-5" dirty="0">
                <a:solidFill>
                  <a:srgbClr val="FFFFFF"/>
                </a:solidFill>
                <a:latin typeface="Arial"/>
                <a:cs typeface="Arial"/>
              </a:rPr>
              <a:t>Carotid</a:t>
            </a:r>
            <a:r>
              <a:rPr sz="1400" b="1" spc="-5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00" b="1" spc="-5" dirty="0">
                <a:solidFill>
                  <a:srgbClr val="FFFFFF"/>
                </a:solidFill>
                <a:latin typeface="Arial"/>
                <a:cs typeface="Arial"/>
              </a:rPr>
              <a:t>Pulse</a:t>
            </a:r>
            <a:endParaRPr sz="1400">
              <a:latin typeface="Arial"/>
              <a:cs typeface="Arial"/>
            </a:endParaRPr>
          </a:p>
        </p:txBody>
      </p:sp>
      <p:sp>
        <p:nvSpPr>
          <p:cNvPr id="36" name="object 36"/>
          <p:cNvSpPr/>
          <p:nvPr/>
        </p:nvSpPr>
        <p:spPr>
          <a:xfrm>
            <a:off x="5246935" y="6318465"/>
            <a:ext cx="1760220" cy="354330"/>
          </a:xfrm>
          <a:custGeom>
            <a:avLst/>
            <a:gdLst/>
            <a:ahLst/>
            <a:cxnLst/>
            <a:rect l="l" t="t" r="r" b="b"/>
            <a:pathLst>
              <a:path w="1760220" h="354329">
                <a:moveTo>
                  <a:pt x="1583047" y="0"/>
                </a:moveTo>
                <a:lnTo>
                  <a:pt x="177035" y="0"/>
                </a:lnTo>
                <a:lnTo>
                  <a:pt x="129972" y="6323"/>
                </a:lnTo>
                <a:lnTo>
                  <a:pt x="87682" y="24170"/>
                </a:lnTo>
                <a:lnTo>
                  <a:pt x="51852" y="51852"/>
                </a:lnTo>
                <a:lnTo>
                  <a:pt x="24170" y="87682"/>
                </a:lnTo>
                <a:lnTo>
                  <a:pt x="6323" y="129972"/>
                </a:lnTo>
                <a:lnTo>
                  <a:pt x="0" y="177035"/>
                </a:lnTo>
                <a:lnTo>
                  <a:pt x="6323" y="224099"/>
                </a:lnTo>
                <a:lnTo>
                  <a:pt x="24170" y="266389"/>
                </a:lnTo>
                <a:lnTo>
                  <a:pt x="51852" y="302219"/>
                </a:lnTo>
                <a:lnTo>
                  <a:pt x="87682" y="329901"/>
                </a:lnTo>
                <a:lnTo>
                  <a:pt x="129972" y="347748"/>
                </a:lnTo>
                <a:lnTo>
                  <a:pt x="177035" y="354071"/>
                </a:lnTo>
                <a:lnTo>
                  <a:pt x="1583047" y="354071"/>
                </a:lnTo>
                <a:lnTo>
                  <a:pt x="1630110" y="347748"/>
                </a:lnTo>
                <a:lnTo>
                  <a:pt x="1672400" y="329901"/>
                </a:lnTo>
                <a:lnTo>
                  <a:pt x="1708230" y="302219"/>
                </a:lnTo>
                <a:lnTo>
                  <a:pt x="1735912" y="266389"/>
                </a:lnTo>
                <a:lnTo>
                  <a:pt x="1753758" y="224099"/>
                </a:lnTo>
                <a:lnTo>
                  <a:pt x="1760082" y="177035"/>
                </a:lnTo>
                <a:lnTo>
                  <a:pt x="1753758" y="129972"/>
                </a:lnTo>
                <a:lnTo>
                  <a:pt x="1735912" y="87682"/>
                </a:lnTo>
                <a:lnTo>
                  <a:pt x="1708230" y="51852"/>
                </a:lnTo>
                <a:lnTo>
                  <a:pt x="1672400" y="24170"/>
                </a:lnTo>
                <a:lnTo>
                  <a:pt x="1630110" y="6323"/>
                </a:lnTo>
                <a:lnTo>
                  <a:pt x="1583047" y="0"/>
                </a:lnTo>
                <a:close/>
              </a:path>
            </a:pathLst>
          </a:custGeom>
          <a:solidFill>
            <a:srgbClr val="76717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" name="object 37"/>
          <p:cNvSpPr txBox="1"/>
          <p:nvPr/>
        </p:nvSpPr>
        <p:spPr>
          <a:xfrm>
            <a:off x="5466087" y="6366014"/>
            <a:ext cx="131699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b="1" spc="-5" dirty="0">
                <a:solidFill>
                  <a:srgbClr val="FFFFFF"/>
                </a:solidFill>
                <a:latin typeface="Arial"/>
                <a:cs typeface="Arial"/>
              </a:rPr>
              <a:t>Posterior</a:t>
            </a:r>
            <a:r>
              <a:rPr sz="1400" b="1" spc="-3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00" b="1" spc="-10" dirty="0">
                <a:solidFill>
                  <a:srgbClr val="FFFFFF"/>
                </a:solidFill>
                <a:latin typeface="Arial"/>
                <a:cs typeface="Arial"/>
              </a:rPr>
              <a:t>Tibial</a:t>
            </a:r>
            <a:endParaRPr sz="1400">
              <a:latin typeface="Arial"/>
              <a:cs typeface="Arial"/>
            </a:endParaRPr>
          </a:p>
        </p:txBody>
      </p:sp>
      <p:sp>
        <p:nvSpPr>
          <p:cNvPr id="38" name="object 38"/>
          <p:cNvSpPr/>
          <p:nvPr/>
        </p:nvSpPr>
        <p:spPr>
          <a:xfrm>
            <a:off x="428598" y="4141260"/>
            <a:ext cx="1524635" cy="354330"/>
          </a:xfrm>
          <a:custGeom>
            <a:avLst/>
            <a:gdLst/>
            <a:ahLst/>
            <a:cxnLst/>
            <a:rect l="l" t="t" r="r" b="b"/>
            <a:pathLst>
              <a:path w="1524635" h="354329">
                <a:moveTo>
                  <a:pt x="1347540" y="0"/>
                </a:moveTo>
                <a:lnTo>
                  <a:pt x="177035" y="0"/>
                </a:lnTo>
                <a:lnTo>
                  <a:pt x="129972" y="6323"/>
                </a:lnTo>
                <a:lnTo>
                  <a:pt x="87682" y="24170"/>
                </a:lnTo>
                <a:lnTo>
                  <a:pt x="51852" y="51852"/>
                </a:lnTo>
                <a:lnTo>
                  <a:pt x="24170" y="87681"/>
                </a:lnTo>
                <a:lnTo>
                  <a:pt x="6323" y="129972"/>
                </a:lnTo>
                <a:lnTo>
                  <a:pt x="0" y="177035"/>
                </a:lnTo>
                <a:lnTo>
                  <a:pt x="6323" y="224098"/>
                </a:lnTo>
                <a:lnTo>
                  <a:pt x="24170" y="266389"/>
                </a:lnTo>
                <a:lnTo>
                  <a:pt x="51852" y="302219"/>
                </a:lnTo>
                <a:lnTo>
                  <a:pt x="87682" y="329901"/>
                </a:lnTo>
                <a:lnTo>
                  <a:pt x="129972" y="347748"/>
                </a:lnTo>
                <a:lnTo>
                  <a:pt x="177035" y="354072"/>
                </a:lnTo>
                <a:lnTo>
                  <a:pt x="1347540" y="354072"/>
                </a:lnTo>
                <a:lnTo>
                  <a:pt x="1394603" y="347748"/>
                </a:lnTo>
                <a:lnTo>
                  <a:pt x="1436894" y="329901"/>
                </a:lnTo>
                <a:lnTo>
                  <a:pt x="1472724" y="302219"/>
                </a:lnTo>
                <a:lnTo>
                  <a:pt x="1500406" y="266389"/>
                </a:lnTo>
                <a:lnTo>
                  <a:pt x="1518253" y="224098"/>
                </a:lnTo>
                <a:lnTo>
                  <a:pt x="1524577" y="177035"/>
                </a:lnTo>
                <a:lnTo>
                  <a:pt x="1518253" y="129972"/>
                </a:lnTo>
                <a:lnTo>
                  <a:pt x="1500406" y="87681"/>
                </a:lnTo>
                <a:lnTo>
                  <a:pt x="1472724" y="51852"/>
                </a:lnTo>
                <a:lnTo>
                  <a:pt x="1436894" y="24170"/>
                </a:lnTo>
                <a:lnTo>
                  <a:pt x="1394603" y="6323"/>
                </a:lnTo>
                <a:lnTo>
                  <a:pt x="1347540" y="0"/>
                </a:lnTo>
                <a:close/>
              </a:path>
            </a:pathLst>
          </a:custGeom>
          <a:solidFill>
            <a:srgbClr val="C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" name="object 39"/>
          <p:cNvSpPr txBox="1"/>
          <p:nvPr/>
        </p:nvSpPr>
        <p:spPr>
          <a:xfrm>
            <a:off x="647750" y="4188809"/>
            <a:ext cx="108331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b="1" spc="-5" dirty="0">
                <a:solidFill>
                  <a:srgbClr val="FFFFFF"/>
                </a:solidFill>
                <a:latin typeface="Arial"/>
                <a:cs typeface="Arial"/>
              </a:rPr>
              <a:t>Radial</a:t>
            </a:r>
            <a:r>
              <a:rPr sz="1400" b="1" spc="-5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00" b="1" spc="-5" dirty="0">
                <a:solidFill>
                  <a:srgbClr val="FFFFFF"/>
                </a:solidFill>
                <a:latin typeface="Arial"/>
                <a:cs typeface="Arial"/>
              </a:rPr>
              <a:t>Pulse</a:t>
            </a:r>
            <a:endParaRPr sz="1400">
              <a:latin typeface="Arial"/>
              <a:cs typeface="Arial"/>
            </a:endParaRPr>
          </a:p>
        </p:txBody>
      </p:sp>
      <p:sp>
        <p:nvSpPr>
          <p:cNvPr id="40" name="object 40"/>
          <p:cNvSpPr txBox="1"/>
          <p:nvPr/>
        </p:nvSpPr>
        <p:spPr>
          <a:xfrm>
            <a:off x="11746053" y="6560678"/>
            <a:ext cx="161290" cy="1962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z="1200" dirty="0">
                <a:latin typeface="Arial MT"/>
                <a:cs typeface="Arial MT"/>
              </a:rPr>
              <a:t>7</a:t>
            </a:fld>
            <a:endParaRPr sz="12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ject 3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2898495" y="609600"/>
            <a:ext cx="665607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 spc="-5" dirty="0">
                <a:solidFill>
                  <a:srgbClr val="FFFFFF"/>
                </a:solidFill>
                <a:latin typeface="Arial"/>
                <a:cs typeface="Arial"/>
              </a:rPr>
              <a:t>RADIAL</a:t>
            </a:r>
            <a:r>
              <a:rPr sz="3600" b="1" spc="-10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600" b="1" spc="-5" dirty="0">
                <a:solidFill>
                  <a:srgbClr val="FFFFFF"/>
                </a:solidFill>
                <a:latin typeface="Arial"/>
                <a:cs typeface="Arial"/>
              </a:rPr>
              <a:t>PULSE</a:t>
            </a:r>
            <a:r>
              <a:rPr sz="3600" b="1" spc="-16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600" b="1" dirty="0">
                <a:solidFill>
                  <a:srgbClr val="FFFFFF"/>
                </a:solidFill>
                <a:latin typeface="Arial"/>
                <a:cs typeface="Arial"/>
              </a:rPr>
              <a:t>ASSESSMENT</a:t>
            </a:r>
            <a:endParaRPr sz="3600" dirty="0">
              <a:latin typeface="Arial"/>
              <a:cs typeface="Arial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8</a:t>
            </a:fld>
            <a:endParaRPr dirty="0"/>
          </a:p>
        </p:txBody>
      </p:sp>
      <p:sp>
        <p:nvSpPr>
          <p:cNvPr id="12" name="Title 11">
            <a:extLst>
              <a:ext uri="{FF2B5EF4-FFF2-40B4-BE49-F238E27FC236}">
                <a16:creationId xmlns:a16="http://schemas.microsoft.com/office/drawing/2014/main" id="{C71CADBF-59BB-88C0-654F-FF1C1924ED0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13" name="20a. Assessing the Radial Pulse">
            <a:hlinkClick r:id="" action="ppaction://media"/>
            <a:extLst>
              <a:ext uri="{FF2B5EF4-FFF2-40B4-BE49-F238E27FC236}">
                <a16:creationId xmlns:a16="http://schemas.microsoft.com/office/drawing/2014/main" id="{279A11D9-80D0-0591-0387-ECC27E0A74C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967458" y="1628774"/>
            <a:ext cx="8518144" cy="479145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0009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ject 3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2653040" y="762000"/>
            <a:ext cx="714692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348865" algn="l"/>
              </a:tabLst>
            </a:pPr>
            <a:r>
              <a:rPr sz="3600" b="1" spc="-5" dirty="0">
                <a:solidFill>
                  <a:srgbClr val="FFFFFF"/>
                </a:solidFill>
                <a:latin typeface="Arial"/>
                <a:cs typeface="Arial"/>
              </a:rPr>
              <a:t>CAROTID	PULSE</a:t>
            </a:r>
            <a:r>
              <a:rPr sz="3600" b="1" spc="-2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600" b="1" dirty="0">
                <a:solidFill>
                  <a:srgbClr val="FFFFFF"/>
                </a:solidFill>
                <a:latin typeface="Arial"/>
                <a:cs typeface="Arial"/>
              </a:rPr>
              <a:t>ASSESSMENT</a:t>
            </a:r>
            <a:endParaRPr sz="3600" dirty="0">
              <a:latin typeface="Arial"/>
              <a:cs typeface="Arial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9</a:t>
            </a:fld>
            <a:endParaRPr dirty="0"/>
          </a:p>
        </p:txBody>
      </p:sp>
      <p:pic>
        <p:nvPicPr>
          <p:cNvPr id="13" name="20b. Assessing the Carotid Pulse">
            <a:hlinkClick r:id="" action="ppaction://media"/>
            <a:extLst>
              <a:ext uri="{FF2B5EF4-FFF2-40B4-BE49-F238E27FC236}">
                <a16:creationId xmlns:a16="http://schemas.microsoft.com/office/drawing/2014/main" id="{3CE47673-8CEC-54C6-3ACE-B5D77BB4642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967430" y="1600200"/>
            <a:ext cx="8518144" cy="479145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5218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762000" y="1066800"/>
            <a:ext cx="11430000" cy="319896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721995" marR="453390" indent="258445">
              <a:lnSpc>
                <a:spcPts val="2080"/>
              </a:lnSpc>
            </a:pPr>
            <a:r>
              <a:rPr sz="3600" b="1" spc="5" dirty="0">
                <a:solidFill>
                  <a:srgbClr val="FFFFFF"/>
                </a:solidFill>
                <a:latin typeface="Arial"/>
                <a:cs typeface="Arial"/>
              </a:rPr>
              <a:t>DORSALIS PEDIS PULSE</a:t>
            </a:r>
            <a:r>
              <a:rPr sz="3600" b="1" spc="-14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600" b="1" spc="10" dirty="0">
                <a:solidFill>
                  <a:srgbClr val="FFFFFF"/>
                </a:solidFill>
                <a:latin typeface="Arial"/>
                <a:cs typeface="Arial"/>
              </a:rPr>
              <a:t>ASSESSMENT</a:t>
            </a:r>
            <a:endParaRPr sz="3600" dirty="0">
              <a:latin typeface="Arial"/>
              <a:cs typeface="Arial"/>
            </a:endParaRPr>
          </a:p>
        </p:txBody>
      </p:sp>
      <p:sp>
        <p:nvSpPr>
          <p:cNvPr id="8" name="object 8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10</a:t>
            </a:fld>
            <a:endParaRPr dirty="0"/>
          </a:p>
        </p:txBody>
      </p:sp>
      <p:pic>
        <p:nvPicPr>
          <p:cNvPr id="9" name="20c. Assessing the Dorsalis Pedis Pulse">
            <a:hlinkClick r:id="" action="ppaction://media"/>
            <a:extLst>
              <a:ext uri="{FF2B5EF4-FFF2-40B4-BE49-F238E27FC236}">
                <a16:creationId xmlns:a16="http://schemas.microsoft.com/office/drawing/2014/main" id="{D9D572FB-5F38-0E9D-9C16-2C190526AC4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836928" y="1742449"/>
            <a:ext cx="8518144" cy="479145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1757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609600" y="1127904"/>
            <a:ext cx="12725400" cy="319896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721995" marR="453390" indent="139700">
              <a:lnSpc>
                <a:spcPts val="2080"/>
              </a:lnSpc>
            </a:pPr>
            <a:r>
              <a:rPr sz="3600" b="1" spc="5" dirty="0">
                <a:solidFill>
                  <a:srgbClr val="FFFFFF"/>
                </a:solidFill>
                <a:latin typeface="Arial"/>
                <a:cs typeface="Arial"/>
              </a:rPr>
              <a:t>POSTERIOR</a:t>
            </a:r>
            <a:r>
              <a:rPr lang="en-US" sz="3600" b="1" spc="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600" b="1" spc="5" dirty="0">
                <a:solidFill>
                  <a:srgbClr val="FFFFFF"/>
                </a:solidFill>
                <a:latin typeface="Arial"/>
                <a:cs typeface="Arial"/>
              </a:rPr>
              <a:t>TIBIAL</a:t>
            </a:r>
            <a:r>
              <a:rPr sz="3600" b="1" spc="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600" b="1" spc="5" dirty="0">
                <a:solidFill>
                  <a:srgbClr val="FFFFFF"/>
                </a:solidFill>
                <a:latin typeface="Arial"/>
                <a:cs typeface="Arial"/>
              </a:rPr>
              <a:t>PULSE</a:t>
            </a:r>
            <a:r>
              <a:rPr sz="3600" b="1" spc="-14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600" b="1" spc="10" dirty="0">
                <a:solidFill>
                  <a:srgbClr val="FFFFFF"/>
                </a:solidFill>
                <a:latin typeface="Arial"/>
                <a:cs typeface="Arial"/>
              </a:rPr>
              <a:t>ASSESSMENT</a:t>
            </a:r>
            <a:endParaRPr sz="3600" dirty="0">
              <a:latin typeface="Arial"/>
              <a:cs typeface="Arial"/>
            </a:endParaRPr>
          </a:p>
        </p:txBody>
      </p:sp>
      <p:sp>
        <p:nvSpPr>
          <p:cNvPr id="8" name="object 8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11</a:t>
            </a:fld>
            <a:endParaRPr dirty="0"/>
          </a:p>
        </p:txBody>
      </p:sp>
      <p:pic>
        <p:nvPicPr>
          <p:cNvPr id="9" name="20d. Assessing the Posterior Tibial Pulse">
            <a:hlinkClick r:id="" action="ppaction://media"/>
            <a:extLst>
              <a:ext uri="{FF2B5EF4-FFF2-40B4-BE49-F238E27FC236}">
                <a16:creationId xmlns:a16="http://schemas.microsoft.com/office/drawing/2014/main" id="{CA9A44FF-CDCE-141F-5762-E2DC2923BE4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836928" y="1769222"/>
            <a:ext cx="8518144" cy="479145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9629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ject 3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2631832" y="762000"/>
            <a:ext cx="718947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 spc="-5" dirty="0">
                <a:solidFill>
                  <a:srgbClr val="FFFFFF"/>
                </a:solidFill>
                <a:latin typeface="Arial"/>
                <a:cs typeface="Arial"/>
              </a:rPr>
              <a:t>FEMORAL</a:t>
            </a:r>
            <a:r>
              <a:rPr sz="3600" b="1" spc="-10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600" b="1" spc="-5" dirty="0">
                <a:solidFill>
                  <a:srgbClr val="FFFFFF"/>
                </a:solidFill>
                <a:latin typeface="Arial"/>
                <a:cs typeface="Arial"/>
              </a:rPr>
              <a:t>PULSE</a:t>
            </a:r>
            <a:r>
              <a:rPr sz="3600" b="1" spc="-16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600" b="1" dirty="0">
                <a:solidFill>
                  <a:srgbClr val="FFFFFF"/>
                </a:solidFill>
                <a:latin typeface="Arial"/>
                <a:cs typeface="Arial"/>
              </a:rPr>
              <a:t>ASSESSMENT</a:t>
            </a:r>
            <a:endParaRPr sz="3600" dirty="0">
              <a:latin typeface="Arial"/>
              <a:cs typeface="Arial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12</a:t>
            </a:fld>
            <a:endParaRPr dirty="0"/>
          </a:p>
        </p:txBody>
      </p:sp>
      <p:pic>
        <p:nvPicPr>
          <p:cNvPr id="13" name="20e. Assessing the Femoral Pulse">
            <a:hlinkClick r:id="" action="ppaction://media"/>
            <a:extLst>
              <a:ext uri="{FF2B5EF4-FFF2-40B4-BE49-F238E27FC236}">
                <a16:creationId xmlns:a16="http://schemas.microsoft.com/office/drawing/2014/main" id="{A1DF7982-8B29-5DCF-4DB4-FFA4453EEA8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836928" y="1769222"/>
            <a:ext cx="8518144" cy="479145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2160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4164098" y="284892"/>
            <a:ext cx="386397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Module</a:t>
            </a:r>
            <a:r>
              <a:rPr sz="2000" b="1" spc="-15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20:</a:t>
            </a:r>
            <a:r>
              <a:rPr sz="2000" b="1" spc="-15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Casualty</a:t>
            </a:r>
            <a:r>
              <a:rPr sz="2000" b="1" spc="-15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Monitoring</a:t>
            </a:r>
            <a:endParaRPr sz="2000">
              <a:latin typeface="Arial"/>
              <a:cs typeface="Arial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390864" y="4088091"/>
            <a:ext cx="2426929" cy="1728698"/>
          </a:xfrm>
          <a:prstGeom prst="rect">
            <a:avLst/>
          </a:prstGeom>
        </p:spPr>
      </p:pic>
      <p:grpSp>
        <p:nvGrpSpPr>
          <p:cNvPr id="5" name="object 5"/>
          <p:cNvGrpSpPr/>
          <p:nvPr/>
        </p:nvGrpSpPr>
        <p:grpSpPr>
          <a:xfrm>
            <a:off x="9535510" y="2171512"/>
            <a:ext cx="2063750" cy="3797300"/>
            <a:chOff x="9535510" y="2171512"/>
            <a:chExt cx="2063750" cy="3797300"/>
          </a:xfrm>
        </p:grpSpPr>
        <p:pic>
          <p:nvPicPr>
            <p:cNvPr id="6" name="object 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9535510" y="2171512"/>
              <a:ext cx="2063261" cy="3639779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10378622" y="5826571"/>
              <a:ext cx="164465" cy="142240"/>
            </a:xfrm>
            <a:custGeom>
              <a:avLst/>
              <a:gdLst/>
              <a:ahLst/>
              <a:cxnLst/>
              <a:rect l="l" t="t" r="r" b="b"/>
              <a:pathLst>
                <a:path w="164465" h="142239">
                  <a:moveTo>
                    <a:pt x="82204" y="0"/>
                  </a:moveTo>
                  <a:lnTo>
                    <a:pt x="0" y="141731"/>
                  </a:lnTo>
                  <a:lnTo>
                    <a:pt x="164409" y="141731"/>
                  </a:lnTo>
                  <a:lnTo>
                    <a:pt x="8220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8" name="object 8"/>
          <p:cNvSpPr txBox="1"/>
          <p:nvPr/>
        </p:nvSpPr>
        <p:spPr>
          <a:xfrm>
            <a:off x="6629910" y="3583198"/>
            <a:ext cx="1888489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dirty="0">
                <a:latin typeface="Arial"/>
                <a:cs typeface="Arial"/>
              </a:rPr>
              <a:t>NASAL</a:t>
            </a:r>
            <a:r>
              <a:rPr sz="1800" b="1" spc="-100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FLARING</a:t>
            </a:r>
            <a:endParaRPr sz="1800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6664298" y="6130068"/>
            <a:ext cx="16764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5" dirty="0">
                <a:latin typeface="Arial"/>
                <a:cs typeface="Arial"/>
              </a:rPr>
              <a:t>RETRACTIONS</a:t>
            </a:r>
            <a:endParaRPr sz="1800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9095888" y="6095917"/>
            <a:ext cx="265049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5" dirty="0">
                <a:latin typeface="Arial"/>
                <a:cs typeface="Arial"/>
              </a:rPr>
              <a:t>TRIPOD</a:t>
            </a:r>
            <a:r>
              <a:rPr sz="1800" b="1" spc="-50" dirty="0">
                <a:latin typeface="Arial"/>
                <a:cs typeface="Arial"/>
              </a:rPr>
              <a:t> </a:t>
            </a:r>
            <a:r>
              <a:rPr sz="1800" b="1" spc="-15" dirty="0">
                <a:latin typeface="Arial"/>
                <a:cs typeface="Arial"/>
              </a:rPr>
              <a:t>RESPIRATIONS</a:t>
            </a:r>
            <a:endParaRPr sz="1800">
              <a:latin typeface="Arial"/>
              <a:cs typeface="Arial"/>
            </a:endParaRPr>
          </a:p>
        </p:txBody>
      </p:sp>
      <p:sp>
        <p:nvSpPr>
          <p:cNvPr id="11" name="object 11"/>
          <p:cNvSpPr txBox="1">
            <a:spLocks noGrp="1"/>
          </p:cNvSpPr>
          <p:nvPr>
            <p:ph type="title"/>
          </p:nvPr>
        </p:nvSpPr>
        <p:spPr>
          <a:xfrm>
            <a:off x="2953661" y="735729"/>
            <a:ext cx="621601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5" dirty="0">
                <a:solidFill>
                  <a:srgbClr val="000000"/>
                </a:solidFill>
              </a:rPr>
              <a:t>ASSESSING</a:t>
            </a:r>
            <a:r>
              <a:rPr sz="3600" spc="-45" dirty="0">
                <a:solidFill>
                  <a:srgbClr val="000000"/>
                </a:solidFill>
              </a:rPr>
              <a:t> </a:t>
            </a:r>
            <a:r>
              <a:rPr sz="3600" spc="-25" dirty="0">
                <a:solidFill>
                  <a:srgbClr val="921928"/>
                </a:solidFill>
              </a:rPr>
              <a:t>RESPIRATIONS</a:t>
            </a:r>
            <a:endParaRPr sz="3600"/>
          </a:p>
        </p:txBody>
      </p:sp>
      <p:grpSp>
        <p:nvGrpSpPr>
          <p:cNvPr id="12" name="object 12"/>
          <p:cNvGrpSpPr/>
          <p:nvPr/>
        </p:nvGrpSpPr>
        <p:grpSpPr>
          <a:xfrm>
            <a:off x="6373717" y="1887602"/>
            <a:ext cx="2535555" cy="1710689"/>
            <a:chOff x="6373717" y="1887602"/>
            <a:chExt cx="2535555" cy="1710689"/>
          </a:xfrm>
        </p:grpSpPr>
        <p:pic>
          <p:nvPicPr>
            <p:cNvPr id="13" name="object 13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6373717" y="1887602"/>
              <a:ext cx="2535119" cy="1614505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8490636" y="2641514"/>
              <a:ext cx="186970" cy="180649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7943070" y="2641515"/>
              <a:ext cx="186970" cy="180649"/>
            </a:xfrm>
            <a:prstGeom prst="rect">
              <a:avLst/>
            </a:prstGeom>
          </p:spPr>
        </p:pic>
        <p:sp>
          <p:nvSpPr>
            <p:cNvPr id="16" name="object 16"/>
            <p:cNvSpPr/>
            <p:nvPr/>
          </p:nvSpPr>
          <p:spPr>
            <a:xfrm>
              <a:off x="7476867" y="3456227"/>
              <a:ext cx="164465" cy="142240"/>
            </a:xfrm>
            <a:custGeom>
              <a:avLst/>
              <a:gdLst/>
              <a:ahLst/>
              <a:cxnLst/>
              <a:rect l="l" t="t" r="r" b="b"/>
              <a:pathLst>
                <a:path w="164465" h="142239">
                  <a:moveTo>
                    <a:pt x="82204" y="0"/>
                  </a:moveTo>
                  <a:lnTo>
                    <a:pt x="0" y="141732"/>
                  </a:lnTo>
                  <a:lnTo>
                    <a:pt x="164410" y="141732"/>
                  </a:lnTo>
                  <a:lnTo>
                    <a:pt x="8220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17" name="object 17"/>
          <p:cNvGrpSpPr/>
          <p:nvPr/>
        </p:nvGrpSpPr>
        <p:grpSpPr>
          <a:xfrm>
            <a:off x="2687073" y="2046102"/>
            <a:ext cx="3444875" cy="3211195"/>
            <a:chOff x="2687073" y="2046102"/>
            <a:chExt cx="3444875" cy="3211195"/>
          </a:xfrm>
        </p:grpSpPr>
        <p:pic>
          <p:nvPicPr>
            <p:cNvPr id="18" name="object 18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2687073" y="2253218"/>
              <a:ext cx="3350648" cy="3003509"/>
            </a:xfrm>
            <a:prstGeom prst="rect">
              <a:avLst/>
            </a:prstGeom>
          </p:spPr>
        </p:pic>
        <p:sp>
          <p:nvSpPr>
            <p:cNvPr id="19" name="object 19"/>
            <p:cNvSpPr/>
            <p:nvPr/>
          </p:nvSpPr>
          <p:spPr>
            <a:xfrm>
              <a:off x="5116621" y="2070213"/>
              <a:ext cx="993775" cy="993775"/>
            </a:xfrm>
            <a:custGeom>
              <a:avLst/>
              <a:gdLst/>
              <a:ahLst/>
              <a:cxnLst/>
              <a:rect l="l" t="t" r="r" b="b"/>
              <a:pathLst>
                <a:path w="993775" h="993775">
                  <a:moveTo>
                    <a:pt x="496877" y="0"/>
                  </a:moveTo>
                  <a:lnTo>
                    <a:pt x="448982" y="2274"/>
                  </a:lnTo>
                  <a:lnTo>
                    <a:pt x="402385" y="8960"/>
                  </a:lnTo>
                  <a:lnTo>
                    <a:pt x="357292" y="19849"/>
                  </a:lnTo>
                  <a:lnTo>
                    <a:pt x="313910" y="34731"/>
                  </a:lnTo>
                  <a:lnTo>
                    <a:pt x="272448" y="53400"/>
                  </a:lnTo>
                  <a:lnTo>
                    <a:pt x="233111" y="75646"/>
                  </a:lnTo>
                  <a:lnTo>
                    <a:pt x="196108" y="101261"/>
                  </a:lnTo>
                  <a:lnTo>
                    <a:pt x="161645" y="130037"/>
                  </a:lnTo>
                  <a:lnTo>
                    <a:pt x="129930" y="161766"/>
                  </a:lnTo>
                  <a:lnTo>
                    <a:pt x="101170" y="196238"/>
                  </a:lnTo>
                  <a:lnTo>
                    <a:pt x="75572" y="233246"/>
                  </a:lnTo>
                  <a:lnTo>
                    <a:pt x="53344" y="272582"/>
                  </a:lnTo>
                  <a:lnTo>
                    <a:pt x="34693" y="314036"/>
                  </a:lnTo>
                  <a:lnTo>
                    <a:pt x="19825" y="357401"/>
                  </a:lnTo>
                  <a:lnTo>
                    <a:pt x="8949" y="402469"/>
                  </a:lnTo>
                  <a:lnTo>
                    <a:pt x="2271" y="449030"/>
                  </a:lnTo>
                  <a:lnTo>
                    <a:pt x="0" y="496877"/>
                  </a:lnTo>
                  <a:lnTo>
                    <a:pt x="2271" y="544772"/>
                  </a:lnTo>
                  <a:lnTo>
                    <a:pt x="8949" y="591369"/>
                  </a:lnTo>
                  <a:lnTo>
                    <a:pt x="19825" y="636462"/>
                  </a:lnTo>
                  <a:lnTo>
                    <a:pt x="34693" y="679844"/>
                  </a:lnTo>
                  <a:lnTo>
                    <a:pt x="53344" y="721307"/>
                  </a:lnTo>
                  <a:lnTo>
                    <a:pt x="75572" y="760643"/>
                  </a:lnTo>
                  <a:lnTo>
                    <a:pt x="101170" y="797647"/>
                  </a:lnTo>
                  <a:lnTo>
                    <a:pt x="129930" y="832109"/>
                  </a:lnTo>
                  <a:lnTo>
                    <a:pt x="161645" y="863824"/>
                  </a:lnTo>
                  <a:lnTo>
                    <a:pt x="196108" y="892584"/>
                  </a:lnTo>
                  <a:lnTo>
                    <a:pt x="233111" y="918182"/>
                  </a:lnTo>
                  <a:lnTo>
                    <a:pt x="272448" y="940410"/>
                  </a:lnTo>
                  <a:lnTo>
                    <a:pt x="313910" y="959061"/>
                  </a:lnTo>
                  <a:lnTo>
                    <a:pt x="357292" y="973928"/>
                  </a:lnTo>
                  <a:lnTo>
                    <a:pt x="402385" y="984805"/>
                  </a:lnTo>
                  <a:lnTo>
                    <a:pt x="448982" y="991482"/>
                  </a:lnTo>
                  <a:lnTo>
                    <a:pt x="496877" y="993754"/>
                  </a:lnTo>
                  <a:lnTo>
                    <a:pt x="544724" y="991482"/>
                  </a:lnTo>
                  <a:lnTo>
                    <a:pt x="591285" y="984805"/>
                  </a:lnTo>
                  <a:lnTo>
                    <a:pt x="636353" y="973928"/>
                  </a:lnTo>
                  <a:lnTo>
                    <a:pt x="679718" y="959061"/>
                  </a:lnTo>
                  <a:lnTo>
                    <a:pt x="721173" y="940410"/>
                  </a:lnTo>
                  <a:lnTo>
                    <a:pt x="760508" y="918182"/>
                  </a:lnTo>
                  <a:lnTo>
                    <a:pt x="797516" y="892584"/>
                  </a:lnTo>
                  <a:lnTo>
                    <a:pt x="831989" y="863824"/>
                  </a:lnTo>
                  <a:lnTo>
                    <a:pt x="863717" y="832109"/>
                  </a:lnTo>
                  <a:lnTo>
                    <a:pt x="892493" y="797647"/>
                  </a:lnTo>
                  <a:lnTo>
                    <a:pt x="918108" y="760643"/>
                  </a:lnTo>
                  <a:lnTo>
                    <a:pt x="940354" y="721307"/>
                  </a:lnTo>
                  <a:lnTo>
                    <a:pt x="959022" y="679844"/>
                  </a:lnTo>
                  <a:lnTo>
                    <a:pt x="973905" y="636462"/>
                  </a:lnTo>
                  <a:lnTo>
                    <a:pt x="984793" y="591369"/>
                  </a:lnTo>
                  <a:lnTo>
                    <a:pt x="991479" y="544772"/>
                  </a:lnTo>
                  <a:lnTo>
                    <a:pt x="993754" y="496877"/>
                  </a:lnTo>
                  <a:lnTo>
                    <a:pt x="991479" y="449030"/>
                  </a:lnTo>
                  <a:lnTo>
                    <a:pt x="984793" y="402469"/>
                  </a:lnTo>
                  <a:lnTo>
                    <a:pt x="973905" y="357401"/>
                  </a:lnTo>
                  <a:lnTo>
                    <a:pt x="959022" y="314036"/>
                  </a:lnTo>
                  <a:lnTo>
                    <a:pt x="940354" y="272582"/>
                  </a:lnTo>
                  <a:lnTo>
                    <a:pt x="918108" y="233246"/>
                  </a:lnTo>
                  <a:lnTo>
                    <a:pt x="892493" y="196238"/>
                  </a:lnTo>
                  <a:lnTo>
                    <a:pt x="863717" y="161766"/>
                  </a:lnTo>
                  <a:lnTo>
                    <a:pt x="831989" y="130037"/>
                  </a:lnTo>
                  <a:lnTo>
                    <a:pt x="797516" y="101261"/>
                  </a:lnTo>
                  <a:lnTo>
                    <a:pt x="760508" y="75646"/>
                  </a:lnTo>
                  <a:lnTo>
                    <a:pt x="721173" y="53400"/>
                  </a:lnTo>
                  <a:lnTo>
                    <a:pt x="679718" y="34731"/>
                  </a:lnTo>
                  <a:lnTo>
                    <a:pt x="636353" y="19849"/>
                  </a:lnTo>
                  <a:lnTo>
                    <a:pt x="591285" y="8960"/>
                  </a:lnTo>
                  <a:lnTo>
                    <a:pt x="544724" y="2274"/>
                  </a:lnTo>
                  <a:lnTo>
                    <a:pt x="496877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5091900" y="2046109"/>
              <a:ext cx="1040130" cy="1040130"/>
            </a:xfrm>
            <a:custGeom>
              <a:avLst/>
              <a:gdLst/>
              <a:ahLst/>
              <a:cxnLst/>
              <a:rect l="l" t="t" r="r" b="b"/>
              <a:pathLst>
                <a:path w="1040129" h="1040130">
                  <a:moveTo>
                    <a:pt x="1039850" y="463765"/>
                  </a:moveTo>
                  <a:lnTo>
                    <a:pt x="1033157" y="418528"/>
                  </a:lnTo>
                  <a:lnTo>
                    <a:pt x="1020800" y="369163"/>
                  </a:lnTo>
                  <a:lnTo>
                    <a:pt x="1003706" y="321424"/>
                  </a:lnTo>
                  <a:lnTo>
                    <a:pt x="992759" y="298323"/>
                  </a:lnTo>
                  <a:lnTo>
                    <a:pt x="992759" y="503288"/>
                  </a:lnTo>
                  <a:lnTo>
                    <a:pt x="906767" y="503288"/>
                  </a:lnTo>
                  <a:lnTo>
                    <a:pt x="906767" y="538988"/>
                  </a:lnTo>
                  <a:lnTo>
                    <a:pt x="992746" y="538988"/>
                  </a:lnTo>
                  <a:lnTo>
                    <a:pt x="990765" y="574586"/>
                  </a:lnTo>
                  <a:lnTo>
                    <a:pt x="981925" y="626846"/>
                  </a:lnTo>
                  <a:lnTo>
                    <a:pt x="967397" y="677392"/>
                  </a:lnTo>
                  <a:lnTo>
                    <a:pt x="947318" y="725843"/>
                  </a:lnTo>
                  <a:lnTo>
                    <a:pt x="933424" y="750951"/>
                  </a:lnTo>
                  <a:lnTo>
                    <a:pt x="903097" y="733412"/>
                  </a:lnTo>
                  <a:lnTo>
                    <a:pt x="895172" y="747141"/>
                  </a:lnTo>
                  <a:lnTo>
                    <a:pt x="925741" y="764819"/>
                  </a:lnTo>
                  <a:lnTo>
                    <a:pt x="921867" y="771817"/>
                  </a:lnTo>
                  <a:lnTo>
                    <a:pt x="891209" y="814959"/>
                  </a:lnTo>
                  <a:lnTo>
                    <a:pt x="855484" y="854887"/>
                  </a:lnTo>
                  <a:lnTo>
                    <a:pt x="815454" y="890701"/>
                  </a:lnTo>
                  <a:lnTo>
                    <a:pt x="772236" y="921397"/>
                  </a:lnTo>
                  <a:lnTo>
                    <a:pt x="762673" y="926693"/>
                  </a:lnTo>
                  <a:lnTo>
                    <a:pt x="740422" y="888149"/>
                  </a:lnTo>
                  <a:lnTo>
                    <a:pt x="726694" y="896086"/>
                  </a:lnTo>
                  <a:lnTo>
                    <a:pt x="748792" y="934364"/>
                  </a:lnTo>
                  <a:lnTo>
                    <a:pt x="677773" y="966889"/>
                  </a:lnTo>
                  <a:lnTo>
                    <a:pt x="627265" y="981379"/>
                  </a:lnTo>
                  <a:lnTo>
                    <a:pt x="575081" y="990180"/>
                  </a:lnTo>
                  <a:lnTo>
                    <a:pt x="536854" y="992301"/>
                  </a:lnTo>
                  <a:lnTo>
                    <a:pt x="536854" y="906462"/>
                  </a:lnTo>
                  <a:lnTo>
                    <a:pt x="501142" y="906462"/>
                  </a:lnTo>
                  <a:lnTo>
                    <a:pt x="501142" y="992022"/>
                  </a:lnTo>
                  <a:lnTo>
                    <a:pt x="467982" y="990180"/>
                  </a:lnTo>
                  <a:lnTo>
                    <a:pt x="415734" y="981379"/>
                  </a:lnTo>
                  <a:lnTo>
                    <a:pt x="365188" y="966889"/>
                  </a:lnTo>
                  <a:lnTo>
                    <a:pt x="316738" y="946848"/>
                  </a:lnTo>
                  <a:lnTo>
                    <a:pt x="290868" y="932535"/>
                  </a:lnTo>
                  <a:lnTo>
                    <a:pt x="309778" y="899744"/>
                  </a:lnTo>
                  <a:lnTo>
                    <a:pt x="296354" y="891819"/>
                  </a:lnTo>
                  <a:lnTo>
                    <a:pt x="277075" y="924902"/>
                  </a:lnTo>
                  <a:lnTo>
                    <a:pt x="270764" y="921397"/>
                  </a:lnTo>
                  <a:lnTo>
                    <a:pt x="227622" y="890701"/>
                  </a:lnTo>
                  <a:lnTo>
                    <a:pt x="187693" y="854887"/>
                  </a:lnTo>
                  <a:lnTo>
                    <a:pt x="151879" y="814959"/>
                  </a:lnTo>
                  <a:lnTo>
                    <a:pt x="121183" y="771817"/>
                  </a:lnTo>
                  <a:lnTo>
                    <a:pt x="116319" y="763041"/>
                  </a:lnTo>
                  <a:lnTo>
                    <a:pt x="154432" y="741045"/>
                  </a:lnTo>
                  <a:lnTo>
                    <a:pt x="146494" y="727303"/>
                  </a:lnTo>
                  <a:lnTo>
                    <a:pt x="108635" y="749173"/>
                  </a:lnTo>
                  <a:lnTo>
                    <a:pt x="75692" y="677392"/>
                  </a:lnTo>
                  <a:lnTo>
                    <a:pt x="61201" y="626846"/>
                  </a:lnTo>
                  <a:lnTo>
                    <a:pt x="52400" y="574586"/>
                  </a:lnTo>
                  <a:lnTo>
                    <a:pt x="50431" y="538988"/>
                  </a:lnTo>
                  <a:lnTo>
                    <a:pt x="136118" y="538988"/>
                  </a:lnTo>
                  <a:lnTo>
                    <a:pt x="136118" y="503288"/>
                  </a:lnTo>
                  <a:lnTo>
                    <a:pt x="50419" y="503288"/>
                  </a:lnTo>
                  <a:lnTo>
                    <a:pt x="52400" y="467499"/>
                  </a:lnTo>
                  <a:lnTo>
                    <a:pt x="61201" y="415315"/>
                  </a:lnTo>
                  <a:lnTo>
                    <a:pt x="75692" y="364807"/>
                  </a:lnTo>
                  <a:lnTo>
                    <a:pt x="95732" y="316357"/>
                  </a:lnTo>
                  <a:lnTo>
                    <a:pt x="108585" y="293116"/>
                  </a:lnTo>
                  <a:lnTo>
                    <a:pt x="149542" y="316801"/>
                  </a:lnTo>
                  <a:lnTo>
                    <a:pt x="157480" y="303072"/>
                  </a:lnTo>
                  <a:lnTo>
                    <a:pt x="116268" y="279234"/>
                  </a:lnTo>
                  <a:lnTo>
                    <a:pt x="121183" y="270344"/>
                  </a:lnTo>
                  <a:lnTo>
                    <a:pt x="151879" y="227126"/>
                  </a:lnTo>
                  <a:lnTo>
                    <a:pt x="187693" y="187096"/>
                  </a:lnTo>
                  <a:lnTo>
                    <a:pt x="227622" y="151371"/>
                  </a:lnTo>
                  <a:lnTo>
                    <a:pt x="270764" y="120700"/>
                  </a:lnTo>
                  <a:lnTo>
                    <a:pt x="277075" y="117208"/>
                  </a:lnTo>
                  <a:lnTo>
                    <a:pt x="297573" y="152603"/>
                  </a:lnTo>
                  <a:lnTo>
                    <a:pt x="311302" y="144665"/>
                  </a:lnTo>
                  <a:lnTo>
                    <a:pt x="290957" y="109537"/>
                  </a:lnTo>
                  <a:lnTo>
                    <a:pt x="365188" y="75184"/>
                  </a:lnTo>
                  <a:lnTo>
                    <a:pt x="415734" y="60655"/>
                  </a:lnTo>
                  <a:lnTo>
                    <a:pt x="467982" y="51816"/>
                  </a:lnTo>
                  <a:lnTo>
                    <a:pt x="501142" y="49974"/>
                  </a:lnTo>
                  <a:lnTo>
                    <a:pt x="501142" y="135813"/>
                  </a:lnTo>
                  <a:lnTo>
                    <a:pt x="536854" y="135813"/>
                  </a:lnTo>
                  <a:lnTo>
                    <a:pt x="536854" y="49695"/>
                  </a:lnTo>
                  <a:lnTo>
                    <a:pt x="575081" y="51816"/>
                  </a:lnTo>
                  <a:lnTo>
                    <a:pt x="627265" y="60655"/>
                  </a:lnTo>
                  <a:lnTo>
                    <a:pt x="677773" y="75184"/>
                  </a:lnTo>
                  <a:lnTo>
                    <a:pt x="726224" y="95262"/>
                  </a:lnTo>
                  <a:lnTo>
                    <a:pt x="748741" y="107721"/>
                  </a:lnTo>
                  <a:lnTo>
                    <a:pt x="726389" y="146494"/>
                  </a:lnTo>
                  <a:lnTo>
                    <a:pt x="740117" y="154432"/>
                  </a:lnTo>
                  <a:lnTo>
                    <a:pt x="762622" y="115392"/>
                  </a:lnTo>
                  <a:lnTo>
                    <a:pt x="772236" y="120700"/>
                  </a:lnTo>
                  <a:lnTo>
                    <a:pt x="815454" y="151371"/>
                  </a:lnTo>
                  <a:lnTo>
                    <a:pt x="855484" y="187096"/>
                  </a:lnTo>
                  <a:lnTo>
                    <a:pt x="891209" y="227126"/>
                  </a:lnTo>
                  <a:lnTo>
                    <a:pt x="921867" y="270344"/>
                  </a:lnTo>
                  <a:lnTo>
                    <a:pt x="925766" y="277406"/>
                  </a:lnTo>
                  <a:lnTo>
                    <a:pt x="889673" y="298183"/>
                  </a:lnTo>
                  <a:lnTo>
                    <a:pt x="897610" y="311924"/>
                  </a:lnTo>
                  <a:lnTo>
                    <a:pt x="933437" y="291287"/>
                  </a:lnTo>
                  <a:lnTo>
                    <a:pt x="967397" y="364807"/>
                  </a:lnTo>
                  <a:lnTo>
                    <a:pt x="981925" y="415315"/>
                  </a:lnTo>
                  <a:lnTo>
                    <a:pt x="990765" y="467499"/>
                  </a:lnTo>
                  <a:lnTo>
                    <a:pt x="992759" y="503288"/>
                  </a:lnTo>
                  <a:lnTo>
                    <a:pt x="992759" y="298323"/>
                  </a:lnTo>
                  <a:lnTo>
                    <a:pt x="955763" y="231927"/>
                  </a:lnTo>
                  <a:lnTo>
                    <a:pt x="925156" y="190728"/>
                  </a:lnTo>
                  <a:lnTo>
                    <a:pt x="890282" y="152298"/>
                  </a:lnTo>
                  <a:lnTo>
                    <a:pt x="851839" y="117436"/>
                  </a:lnTo>
                  <a:lnTo>
                    <a:pt x="810653" y="86868"/>
                  </a:lnTo>
                  <a:lnTo>
                    <a:pt x="766914" y="60655"/>
                  </a:lnTo>
                  <a:lnTo>
                    <a:pt x="721156" y="39027"/>
                  </a:lnTo>
                  <a:lnTo>
                    <a:pt x="673417" y="21983"/>
                  </a:lnTo>
                  <a:lnTo>
                    <a:pt x="624052" y="9677"/>
                  </a:lnTo>
                  <a:lnTo>
                    <a:pt x="573354" y="2209"/>
                  </a:lnTo>
                  <a:lnTo>
                    <a:pt x="527875" y="0"/>
                  </a:lnTo>
                  <a:lnTo>
                    <a:pt x="515302" y="0"/>
                  </a:lnTo>
                  <a:lnTo>
                    <a:pt x="469734" y="2209"/>
                  </a:lnTo>
                  <a:lnTo>
                    <a:pt x="418960" y="9677"/>
                  </a:lnTo>
                  <a:lnTo>
                    <a:pt x="369544" y="21983"/>
                  </a:lnTo>
                  <a:lnTo>
                    <a:pt x="321754" y="39027"/>
                  </a:lnTo>
                  <a:lnTo>
                    <a:pt x="275894" y="60693"/>
                  </a:lnTo>
                  <a:lnTo>
                    <a:pt x="232232" y="86868"/>
                  </a:lnTo>
                  <a:lnTo>
                    <a:pt x="191033" y="117436"/>
                  </a:lnTo>
                  <a:lnTo>
                    <a:pt x="152603" y="152298"/>
                  </a:lnTo>
                  <a:lnTo>
                    <a:pt x="117741" y="190728"/>
                  </a:lnTo>
                  <a:lnTo>
                    <a:pt x="87160" y="231927"/>
                  </a:lnTo>
                  <a:lnTo>
                    <a:pt x="60985" y="275577"/>
                  </a:lnTo>
                  <a:lnTo>
                    <a:pt x="39331" y="321424"/>
                  </a:lnTo>
                  <a:lnTo>
                    <a:pt x="22288" y="369163"/>
                  </a:lnTo>
                  <a:lnTo>
                    <a:pt x="9969" y="418528"/>
                  </a:lnTo>
                  <a:lnTo>
                    <a:pt x="2501" y="469226"/>
                  </a:lnTo>
                  <a:lnTo>
                    <a:pt x="0" y="520992"/>
                  </a:lnTo>
                  <a:lnTo>
                    <a:pt x="2501" y="572846"/>
                  </a:lnTo>
                  <a:lnTo>
                    <a:pt x="9969" y="623620"/>
                  </a:lnTo>
                  <a:lnTo>
                    <a:pt x="22288" y="673036"/>
                  </a:lnTo>
                  <a:lnTo>
                    <a:pt x="39331" y="720826"/>
                  </a:lnTo>
                  <a:lnTo>
                    <a:pt x="60985" y="766686"/>
                  </a:lnTo>
                  <a:lnTo>
                    <a:pt x="87160" y="810348"/>
                  </a:lnTo>
                  <a:lnTo>
                    <a:pt x="117741" y="851547"/>
                  </a:lnTo>
                  <a:lnTo>
                    <a:pt x="152603" y="889977"/>
                  </a:lnTo>
                  <a:lnTo>
                    <a:pt x="191033" y="924852"/>
                  </a:lnTo>
                  <a:lnTo>
                    <a:pt x="232232" y="955459"/>
                  </a:lnTo>
                  <a:lnTo>
                    <a:pt x="275894" y="981684"/>
                  </a:lnTo>
                  <a:lnTo>
                    <a:pt x="321754" y="1003401"/>
                  </a:lnTo>
                  <a:lnTo>
                    <a:pt x="369544" y="1020508"/>
                  </a:lnTo>
                  <a:lnTo>
                    <a:pt x="418960" y="1032865"/>
                  </a:lnTo>
                  <a:lnTo>
                    <a:pt x="466331" y="1039863"/>
                  </a:lnTo>
                  <a:lnTo>
                    <a:pt x="576757" y="1039863"/>
                  </a:lnTo>
                  <a:lnTo>
                    <a:pt x="624052" y="1032865"/>
                  </a:lnTo>
                  <a:lnTo>
                    <a:pt x="673417" y="1020508"/>
                  </a:lnTo>
                  <a:lnTo>
                    <a:pt x="721156" y="1003401"/>
                  </a:lnTo>
                  <a:lnTo>
                    <a:pt x="767003" y="981684"/>
                  </a:lnTo>
                  <a:lnTo>
                    <a:pt x="810653" y="955459"/>
                  </a:lnTo>
                  <a:lnTo>
                    <a:pt x="851839" y="924852"/>
                  </a:lnTo>
                  <a:lnTo>
                    <a:pt x="890282" y="889977"/>
                  </a:lnTo>
                  <a:lnTo>
                    <a:pt x="925156" y="851547"/>
                  </a:lnTo>
                  <a:lnTo>
                    <a:pt x="955763" y="810348"/>
                  </a:lnTo>
                  <a:lnTo>
                    <a:pt x="981989" y="766686"/>
                  </a:lnTo>
                  <a:lnTo>
                    <a:pt x="1003706" y="720826"/>
                  </a:lnTo>
                  <a:lnTo>
                    <a:pt x="1020800" y="673036"/>
                  </a:lnTo>
                  <a:lnTo>
                    <a:pt x="1033157" y="623620"/>
                  </a:lnTo>
                  <a:lnTo>
                    <a:pt x="1039850" y="578319"/>
                  </a:lnTo>
                  <a:lnTo>
                    <a:pt x="1039850" y="463765"/>
                  </a:lnTo>
                  <a:close/>
                </a:path>
              </a:pathLst>
            </a:custGeom>
            <a:solidFill>
              <a:srgbClr val="3B373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5299125" y="2275319"/>
              <a:ext cx="594360" cy="405130"/>
            </a:xfrm>
            <a:custGeom>
              <a:avLst/>
              <a:gdLst/>
              <a:ahLst/>
              <a:cxnLst/>
              <a:rect l="l" t="t" r="r" b="b"/>
              <a:pathLst>
                <a:path w="594360" h="405130">
                  <a:moveTo>
                    <a:pt x="234099" y="0"/>
                  </a:moveTo>
                  <a:lnTo>
                    <a:pt x="137045" y="0"/>
                  </a:lnTo>
                  <a:lnTo>
                    <a:pt x="0" y="111709"/>
                  </a:lnTo>
                  <a:lnTo>
                    <a:pt x="55854" y="180378"/>
                  </a:lnTo>
                  <a:lnTo>
                    <a:pt x="101333" y="143141"/>
                  </a:lnTo>
                  <a:lnTo>
                    <a:pt x="108419" y="136385"/>
                  </a:lnTo>
                  <a:lnTo>
                    <a:pt x="114985" y="129870"/>
                  </a:lnTo>
                  <a:lnTo>
                    <a:pt x="120992" y="123571"/>
                  </a:lnTo>
                  <a:lnTo>
                    <a:pt x="126365" y="117500"/>
                  </a:lnTo>
                  <a:lnTo>
                    <a:pt x="125552" y="133756"/>
                  </a:lnTo>
                  <a:lnTo>
                    <a:pt x="124980" y="150888"/>
                  </a:lnTo>
                  <a:lnTo>
                    <a:pt x="124637" y="168884"/>
                  </a:lnTo>
                  <a:lnTo>
                    <a:pt x="124523" y="399211"/>
                  </a:lnTo>
                  <a:lnTo>
                    <a:pt x="234099" y="399211"/>
                  </a:lnTo>
                  <a:lnTo>
                    <a:pt x="234099" y="117500"/>
                  </a:lnTo>
                  <a:lnTo>
                    <a:pt x="234099" y="0"/>
                  </a:lnTo>
                  <a:close/>
                </a:path>
                <a:path w="594360" h="405130">
                  <a:moveTo>
                    <a:pt x="594245" y="266141"/>
                  </a:moveTo>
                  <a:lnTo>
                    <a:pt x="587590" y="220967"/>
                  </a:lnTo>
                  <a:lnTo>
                    <a:pt x="570153" y="184899"/>
                  </a:lnTo>
                  <a:lnTo>
                    <a:pt x="535647" y="153517"/>
                  </a:lnTo>
                  <a:lnTo>
                    <a:pt x="490143" y="138620"/>
                  </a:lnTo>
                  <a:lnTo>
                    <a:pt x="473379" y="137642"/>
                  </a:lnTo>
                  <a:lnTo>
                    <a:pt x="462699" y="137642"/>
                  </a:lnTo>
                  <a:lnTo>
                    <a:pt x="426377" y="142532"/>
                  </a:lnTo>
                  <a:lnTo>
                    <a:pt x="431571" y="89725"/>
                  </a:lnTo>
                  <a:lnTo>
                    <a:pt x="567385" y="89725"/>
                  </a:lnTo>
                  <a:lnTo>
                    <a:pt x="567385" y="0"/>
                  </a:lnTo>
                  <a:lnTo>
                    <a:pt x="339699" y="0"/>
                  </a:lnTo>
                  <a:lnTo>
                    <a:pt x="324739" y="210591"/>
                  </a:lnTo>
                  <a:lnTo>
                    <a:pt x="364426" y="230428"/>
                  </a:lnTo>
                  <a:lnTo>
                    <a:pt x="378841" y="226250"/>
                  </a:lnTo>
                  <a:lnTo>
                    <a:pt x="392772" y="223291"/>
                  </a:lnTo>
                  <a:lnTo>
                    <a:pt x="406184" y="221551"/>
                  </a:lnTo>
                  <a:lnTo>
                    <a:pt x="419049" y="220967"/>
                  </a:lnTo>
                  <a:lnTo>
                    <a:pt x="434682" y="221767"/>
                  </a:lnTo>
                  <a:lnTo>
                    <a:pt x="476008" y="240830"/>
                  </a:lnTo>
                  <a:lnTo>
                    <a:pt x="485279" y="269494"/>
                  </a:lnTo>
                  <a:lnTo>
                    <a:pt x="484263" y="281114"/>
                  </a:lnTo>
                  <a:lnTo>
                    <a:pt x="460184" y="312597"/>
                  </a:lnTo>
                  <a:lnTo>
                    <a:pt x="423024" y="319544"/>
                  </a:lnTo>
                  <a:lnTo>
                    <a:pt x="411746" y="319138"/>
                  </a:lnTo>
                  <a:lnTo>
                    <a:pt x="371436" y="312534"/>
                  </a:lnTo>
                  <a:lnTo>
                    <a:pt x="330022" y="299783"/>
                  </a:lnTo>
                  <a:lnTo>
                    <a:pt x="317728" y="294525"/>
                  </a:lnTo>
                  <a:lnTo>
                    <a:pt x="317728" y="383032"/>
                  </a:lnTo>
                  <a:lnTo>
                    <a:pt x="341528" y="392468"/>
                  </a:lnTo>
                  <a:lnTo>
                    <a:pt x="368503" y="399249"/>
                  </a:lnTo>
                  <a:lnTo>
                    <a:pt x="398627" y="403339"/>
                  </a:lnTo>
                  <a:lnTo>
                    <a:pt x="431876" y="404698"/>
                  </a:lnTo>
                  <a:lnTo>
                    <a:pt x="470217" y="402463"/>
                  </a:lnTo>
                  <a:lnTo>
                    <a:pt x="531228" y="384492"/>
                  </a:lnTo>
                  <a:lnTo>
                    <a:pt x="571576" y="348894"/>
                  </a:lnTo>
                  <a:lnTo>
                    <a:pt x="585711" y="319544"/>
                  </a:lnTo>
                  <a:lnTo>
                    <a:pt x="591718" y="297611"/>
                  </a:lnTo>
                  <a:lnTo>
                    <a:pt x="594245" y="266141"/>
                  </a:lnTo>
                  <a:close/>
                </a:path>
              </a:pathLst>
            </a:custGeom>
            <a:solidFill>
              <a:srgbClr val="DC414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2" name="object 22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5401685" y="2733428"/>
              <a:ext cx="88814" cy="130628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5510033" y="2733428"/>
              <a:ext cx="296052" cy="130628"/>
            </a:xfrm>
            <a:prstGeom prst="rect">
              <a:avLst/>
            </a:prstGeom>
          </p:spPr>
        </p:pic>
      </p:grpSp>
      <p:sp>
        <p:nvSpPr>
          <p:cNvPr id="24" name="object 24"/>
          <p:cNvSpPr txBox="1"/>
          <p:nvPr/>
        </p:nvSpPr>
        <p:spPr>
          <a:xfrm>
            <a:off x="424249" y="1519426"/>
            <a:ext cx="1055179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5843270" algn="l"/>
              </a:tabLst>
            </a:pPr>
            <a:r>
              <a:rPr sz="2000" b="1" spc="-25" dirty="0">
                <a:latin typeface="Arial"/>
                <a:cs typeface="Arial"/>
              </a:rPr>
              <a:t>RESPIRATORY</a:t>
            </a:r>
            <a:r>
              <a:rPr sz="2000" b="1" spc="-40" dirty="0">
                <a:latin typeface="Arial"/>
                <a:cs typeface="Arial"/>
              </a:rPr>
              <a:t> RATE</a:t>
            </a:r>
            <a:r>
              <a:rPr sz="2000" b="1" spc="-75" dirty="0">
                <a:latin typeface="Arial"/>
                <a:cs typeface="Arial"/>
              </a:rPr>
              <a:t> </a:t>
            </a:r>
            <a:r>
              <a:rPr sz="2000" b="1" dirty="0">
                <a:latin typeface="Arial"/>
                <a:cs typeface="Arial"/>
              </a:rPr>
              <a:t>ASSESSMENT	</a:t>
            </a:r>
            <a:r>
              <a:rPr sz="2000" b="1" spc="-25" dirty="0">
                <a:latin typeface="Arial"/>
                <a:cs typeface="Arial"/>
              </a:rPr>
              <a:t>RESPIRATORY</a:t>
            </a:r>
            <a:r>
              <a:rPr sz="2000" b="1" spc="-80" dirty="0">
                <a:latin typeface="Arial"/>
                <a:cs typeface="Arial"/>
              </a:rPr>
              <a:t> </a:t>
            </a:r>
            <a:r>
              <a:rPr sz="2000" b="1" spc="-5" dirty="0">
                <a:latin typeface="Arial"/>
                <a:cs typeface="Arial"/>
              </a:rPr>
              <a:t>EFFORT</a:t>
            </a:r>
            <a:r>
              <a:rPr sz="2000" b="1" spc="-110" dirty="0">
                <a:latin typeface="Arial"/>
                <a:cs typeface="Arial"/>
              </a:rPr>
              <a:t> </a:t>
            </a:r>
            <a:r>
              <a:rPr sz="2000" b="1" dirty="0">
                <a:latin typeface="Arial"/>
                <a:cs typeface="Arial"/>
              </a:rPr>
              <a:t>ASSESSMENT</a:t>
            </a:r>
            <a:endParaRPr sz="2000">
              <a:latin typeface="Arial"/>
              <a:cs typeface="Arial"/>
            </a:endParaRPr>
          </a:p>
        </p:txBody>
      </p:sp>
      <p:sp>
        <p:nvSpPr>
          <p:cNvPr id="25" name="object 25"/>
          <p:cNvSpPr/>
          <p:nvPr/>
        </p:nvSpPr>
        <p:spPr>
          <a:xfrm>
            <a:off x="7529813" y="5938987"/>
            <a:ext cx="164465" cy="142240"/>
          </a:xfrm>
          <a:custGeom>
            <a:avLst/>
            <a:gdLst/>
            <a:ahLst/>
            <a:cxnLst/>
            <a:rect l="l" t="t" r="r" b="b"/>
            <a:pathLst>
              <a:path w="164465" h="142239">
                <a:moveTo>
                  <a:pt x="82205" y="0"/>
                </a:moveTo>
                <a:lnTo>
                  <a:pt x="0" y="141731"/>
                </a:lnTo>
                <a:lnTo>
                  <a:pt x="164410" y="141731"/>
                </a:lnTo>
                <a:lnTo>
                  <a:pt x="82205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" name="object 26"/>
          <p:cNvSpPr txBox="1"/>
          <p:nvPr/>
        </p:nvSpPr>
        <p:spPr>
          <a:xfrm>
            <a:off x="422281" y="2334143"/>
            <a:ext cx="2129155" cy="25781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2840"/>
              </a:lnSpc>
              <a:spcBef>
                <a:spcPts val="100"/>
              </a:spcBef>
            </a:pPr>
            <a:r>
              <a:rPr sz="2400" b="1" spc="-5" dirty="0">
                <a:solidFill>
                  <a:srgbClr val="921928"/>
                </a:solidFill>
                <a:latin typeface="Arial"/>
                <a:cs typeface="Arial"/>
              </a:rPr>
              <a:t>LOOK</a:t>
            </a:r>
            <a:endParaRPr sz="2400">
              <a:latin typeface="Arial"/>
              <a:cs typeface="Arial"/>
            </a:endParaRPr>
          </a:p>
          <a:p>
            <a:pPr marL="12700">
              <a:lnSpc>
                <a:spcPts val="2360"/>
              </a:lnSpc>
            </a:pPr>
            <a:r>
              <a:rPr sz="2000" dirty="0">
                <a:latin typeface="Arial MT"/>
                <a:cs typeface="Arial MT"/>
              </a:rPr>
              <a:t>Rise</a:t>
            </a:r>
            <a:r>
              <a:rPr sz="2000" spc="-2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&amp;</a:t>
            </a:r>
            <a:r>
              <a:rPr sz="2000" spc="-2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fall</a:t>
            </a:r>
            <a:r>
              <a:rPr sz="2000" spc="-2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of</a:t>
            </a:r>
            <a:r>
              <a:rPr sz="2000" spc="-2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chest</a:t>
            </a:r>
            <a:endParaRPr sz="2000">
              <a:latin typeface="Arial MT"/>
              <a:cs typeface="Arial MT"/>
            </a:endParaRPr>
          </a:p>
          <a:p>
            <a:pPr marL="12700">
              <a:lnSpc>
                <a:spcPts val="2840"/>
              </a:lnSpc>
              <a:spcBef>
                <a:spcPts val="1100"/>
              </a:spcBef>
            </a:pPr>
            <a:r>
              <a:rPr sz="2400" b="1" spc="-5" dirty="0">
                <a:solidFill>
                  <a:srgbClr val="921928"/>
                </a:solidFill>
                <a:latin typeface="Arial"/>
                <a:cs typeface="Arial"/>
              </a:rPr>
              <a:t>LISTEN</a:t>
            </a:r>
            <a:endParaRPr sz="2400">
              <a:latin typeface="Arial"/>
              <a:cs typeface="Arial"/>
            </a:endParaRPr>
          </a:p>
          <a:p>
            <a:pPr marL="12700">
              <a:lnSpc>
                <a:spcPts val="2360"/>
              </a:lnSpc>
            </a:pPr>
            <a:r>
              <a:rPr sz="2000" spc="-5" dirty="0">
                <a:latin typeface="Arial MT"/>
                <a:cs typeface="Arial MT"/>
              </a:rPr>
              <a:t>Breath</a:t>
            </a:r>
            <a:r>
              <a:rPr sz="2000" spc="-3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sounds</a:t>
            </a:r>
            <a:endParaRPr sz="2000">
              <a:latin typeface="Arial MT"/>
              <a:cs typeface="Arial MT"/>
            </a:endParaRPr>
          </a:p>
          <a:p>
            <a:pPr marL="12700">
              <a:lnSpc>
                <a:spcPts val="2840"/>
              </a:lnSpc>
              <a:spcBef>
                <a:spcPts val="1105"/>
              </a:spcBef>
            </a:pPr>
            <a:r>
              <a:rPr sz="2400" b="1" spc="-5" dirty="0">
                <a:solidFill>
                  <a:srgbClr val="921928"/>
                </a:solidFill>
                <a:latin typeface="Arial"/>
                <a:cs typeface="Arial"/>
              </a:rPr>
              <a:t>FEEL</a:t>
            </a:r>
            <a:endParaRPr sz="2400">
              <a:latin typeface="Arial"/>
              <a:cs typeface="Arial"/>
            </a:endParaRPr>
          </a:p>
          <a:p>
            <a:pPr marL="12700" marR="187960">
              <a:lnSpc>
                <a:spcPts val="2300"/>
              </a:lnSpc>
              <a:spcBef>
                <a:spcPts val="114"/>
              </a:spcBef>
            </a:pPr>
            <a:r>
              <a:rPr sz="2000" spc="-5" dirty="0">
                <a:latin typeface="Arial MT"/>
                <a:cs typeface="Arial MT"/>
              </a:rPr>
              <a:t>Breath</a:t>
            </a:r>
            <a:r>
              <a:rPr sz="2000" spc="-2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on</a:t>
            </a:r>
            <a:r>
              <a:rPr sz="2000" spc="-2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side</a:t>
            </a:r>
            <a:r>
              <a:rPr sz="2000" spc="-2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of </a:t>
            </a:r>
            <a:r>
              <a:rPr sz="2000" spc="-54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your</a:t>
            </a:r>
            <a:r>
              <a:rPr sz="2000" spc="-1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face</a:t>
            </a:r>
            <a:endParaRPr sz="2000">
              <a:latin typeface="Arial MT"/>
              <a:cs typeface="Arial MT"/>
            </a:endParaRPr>
          </a:p>
        </p:txBody>
      </p:sp>
      <p:grpSp>
        <p:nvGrpSpPr>
          <p:cNvPr id="27" name="object 27"/>
          <p:cNvGrpSpPr/>
          <p:nvPr/>
        </p:nvGrpSpPr>
        <p:grpSpPr>
          <a:xfrm>
            <a:off x="331382" y="5444925"/>
            <a:ext cx="5767705" cy="807720"/>
            <a:chOff x="331382" y="5444925"/>
            <a:chExt cx="5767705" cy="807720"/>
          </a:xfrm>
        </p:grpSpPr>
        <p:sp>
          <p:nvSpPr>
            <p:cNvPr id="28" name="object 28"/>
            <p:cNvSpPr/>
            <p:nvPr/>
          </p:nvSpPr>
          <p:spPr>
            <a:xfrm>
              <a:off x="331382" y="5444925"/>
              <a:ext cx="5767705" cy="807720"/>
            </a:xfrm>
            <a:custGeom>
              <a:avLst/>
              <a:gdLst/>
              <a:ahLst/>
              <a:cxnLst/>
              <a:rect l="l" t="t" r="r" b="b"/>
              <a:pathLst>
                <a:path w="5767705" h="807720">
                  <a:moveTo>
                    <a:pt x="5674924" y="0"/>
                  </a:moveTo>
                  <a:lnTo>
                    <a:pt x="92708" y="0"/>
                  </a:lnTo>
                  <a:lnTo>
                    <a:pt x="56622" y="7285"/>
                  </a:lnTo>
                  <a:lnTo>
                    <a:pt x="27153" y="27153"/>
                  </a:lnTo>
                  <a:lnTo>
                    <a:pt x="7285" y="56621"/>
                  </a:lnTo>
                  <a:lnTo>
                    <a:pt x="0" y="92707"/>
                  </a:lnTo>
                  <a:lnTo>
                    <a:pt x="0" y="714786"/>
                  </a:lnTo>
                  <a:lnTo>
                    <a:pt x="7285" y="750873"/>
                  </a:lnTo>
                  <a:lnTo>
                    <a:pt x="27153" y="780341"/>
                  </a:lnTo>
                  <a:lnTo>
                    <a:pt x="56622" y="800209"/>
                  </a:lnTo>
                  <a:lnTo>
                    <a:pt x="92708" y="807495"/>
                  </a:lnTo>
                  <a:lnTo>
                    <a:pt x="5674924" y="807495"/>
                  </a:lnTo>
                  <a:lnTo>
                    <a:pt x="5711010" y="800209"/>
                  </a:lnTo>
                  <a:lnTo>
                    <a:pt x="5740479" y="780341"/>
                  </a:lnTo>
                  <a:lnTo>
                    <a:pt x="5760347" y="750873"/>
                  </a:lnTo>
                  <a:lnTo>
                    <a:pt x="5767633" y="714786"/>
                  </a:lnTo>
                  <a:lnTo>
                    <a:pt x="5767633" y="92707"/>
                  </a:lnTo>
                  <a:lnTo>
                    <a:pt x="5760347" y="56621"/>
                  </a:lnTo>
                  <a:lnTo>
                    <a:pt x="5740479" y="27153"/>
                  </a:lnTo>
                  <a:lnTo>
                    <a:pt x="5711010" y="7285"/>
                  </a:lnTo>
                  <a:lnTo>
                    <a:pt x="5674924" y="0"/>
                  </a:lnTo>
                  <a:close/>
                </a:path>
              </a:pathLst>
            </a:custGeom>
            <a:solidFill>
              <a:srgbClr val="FFF4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9" name="object 29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530565" y="5619072"/>
              <a:ext cx="454865" cy="395999"/>
            </a:xfrm>
            <a:prstGeom prst="rect">
              <a:avLst/>
            </a:prstGeom>
          </p:spPr>
        </p:pic>
      </p:grpSp>
      <p:sp>
        <p:nvSpPr>
          <p:cNvPr id="30" name="object 30"/>
          <p:cNvSpPr txBox="1"/>
          <p:nvPr/>
        </p:nvSpPr>
        <p:spPr>
          <a:xfrm>
            <a:off x="1070006" y="5571796"/>
            <a:ext cx="4483735" cy="497840"/>
          </a:xfrm>
          <a:prstGeom prst="rect">
            <a:avLst/>
          </a:prstGeom>
        </p:spPr>
        <p:txBody>
          <a:bodyPr vert="horz" wrap="square" lIns="0" tIns="33019" rIns="0" bIns="0" rtlCol="0">
            <a:spAutoFit/>
          </a:bodyPr>
          <a:lstStyle/>
          <a:p>
            <a:pPr marL="12700" marR="5080">
              <a:lnSpc>
                <a:spcPts val="1800"/>
              </a:lnSpc>
              <a:spcBef>
                <a:spcPts val="259"/>
              </a:spcBef>
            </a:pPr>
            <a:r>
              <a:rPr sz="1600" spc="-5" dirty="0">
                <a:latin typeface="Arial MT"/>
                <a:cs typeface="Arial MT"/>
              </a:rPr>
              <a:t>Respirations </a:t>
            </a:r>
            <a:r>
              <a:rPr sz="1600" dirty="0">
                <a:latin typeface="Arial MT"/>
                <a:cs typeface="Arial MT"/>
              </a:rPr>
              <a:t>may be </a:t>
            </a:r>
            <a:r>
              <a:rPr sz="1600" spc="-5" dirty="0">
                <a:latin typeface="Arial MT"/>
                <a:cs typeface="Arial MT"/>
              </a:rPr>
              <a:t>difficult to </a:t>
            </a:r>
            <a:r>
              <a:rPr sz="1600" dirty="0">
                <a:latin typeface="Arial MT"/>
                <a:cs typeface="Arial MT"/>
              </a:rPr>
              <a:t>assess depending </a:t>
            </a:r>
            <a:r>
              <a:rPr sz="1600" spc="-434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on</a:t>
            </a:r>
            <a:r>
              <a:rPr sz="1600" spc="-5" dirty="0">
                <a:latin typeface="Arial MT"/>
                <a:cs typeface="Arial MT"/>
              </a:rPr>
              <a:t> the </a:t>
            </a:r>
            <a:r>
              <a:rPr sz="1600" dirty="0">
                <a:latin typeface="Arial MT"/>
                <a:cs typeface="Arial MT"/>
              </a:rPr>
              <a:t>environment</a:t>
            </a:r>
            <a:r>
              <a:rPr sz="1600" spc="-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and</a:t>
            </a:r>
            <a:r>
              <a:rPr sz="1600" spc="-5" dirty="0">
                <a:latin typeface="Arial MT"/>
                <a:cs typeface="Arial MT"/>
              </a:rPr>
              <a:t> the </a:t>
            </a:r>
            <a:r>
              <a:rPr sz="1600" dirty="0">
                <a:latin typeface="Arial MT"/>
                <a:cs typeface="Arial MT"/>
              </a:rPr>
              <a:t>mission </a:t>
            </a:r>
            <a:r>
              <a:rPr sz="1600" spc="-5" dirty="0">
                <a:latin typeface="Arial MT"/>
                <a:cs typeface="Arial MT"/>
              </a:rPr>
              <a:t>situation</a:t>
            </a:r>
            <a:endParaRPr sz="1600">
              <a:latin typeface="Arial MT"/>
              <a:cs typeface="Arial MT"/>
            </a:endParaRPr>
          </a:p>
        </p:txBody>
      </p:sp>
      <p:sp>
        <p:nvSpPr>
          <p:cNvPr id="31" name="object 31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>
                <a:solidFill>
                  <a:srgbClr val="000000"/>
                </a:solidFill>
              </a:rPr>
              <a:t>13</a:t>
            </a:fld>
            <a:endParaRPr dirty="0">
              <a:solidFill>
                <a:srgbClr val="000000"/>
              </a:solidFill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Module</a:t>
            </a:r>
            <a:r>
              <a:rPr spc="-15" dirty="0"/>
              <a:t> </a:t>
            </a:r>
            <a:r>
              <a:rPr dirty="0"/>
              <a:t>20:</a:t>
            </a:r>
            <a:r>
              <a:rPr spc="-15" dirty="0"/>
              <a:t> </a:t>
            </a:r>
            <a:r>
              <a:rPr spc="-5" dirty="0"/>
              <a:t>Casualty</a:t>
            </a:r>
            <a:r>
              <a:rPr spc="-15" dirty="0"/>
              <a:t> </a:t>
            </a:r>
            <a:r>
              <a:rPr spc="-5" dirty="0"/>
              <a:t>Monitoring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4" name="object 4"/>
          <p:cNvSpPr/>
          <p:nvPr/>
        </p:nvSpPr>
        <p:spPr>
          <a:xfrm>
            <a:off x="5204862" y="4700041"/>
            <a:ext cx="6677025" cy="940435"/>
          </a:xfrm>
          <a:custGeom>
            <a:avLst/>
            <a:gdLst/>
            <a:ahLst/>
            <a:cxnLst/>
            <a:rect l="l" t="t" r="r" b="b"/>
            <a:pathLst>
              <a:path w="6677025" h="940435">
                <a:moveTo>
                  <a:pt x="6569016" y="0"/>
                </a:moveTo>
                <a:lnTo>
                  <a:pt x="107914" y="0"/>
                </a:lnTo>
                <a:lnTo>
                  <a:pt x="65909" y="8480"/>
                </a:lnTo>
                <a:lnTo>
                  <a:pt x="31607" y="31607"/>
                </a:lnTo>
                <a:lnTo>
                  <a:pt x="8480" y="65909"/>
                </a:lnTo>
                <a:lnTo>
                  <a:pt x="0" y="107914"/>
                </a:lnTo>
                <a:lnTo>
                  <a:pt x="0" y="832027"/>
                </a:lnTo>
                <a:lnTo>
                  <a:pt x="8480" y="874033"/>
                </a:lnTo>
                <a:lnTo>
                  <a:pt x="31607" y="908335"/>
                </a:lnTo>
                <a:lnTo>
                  <a:pt x="65909" y="931462"/>
                </a:lnTo>
                <a:lnTo>
                  <a:pt x="107914" y="939942"/>
                </a:lnTo>
                <a:lnTo>
                  <a:pt x="6569016" y="939942"/>
                </a:lnTo>
                <a:lnTo>
                  <a:pt x="6611021" y="931462"/>
                </a:lnTo>
                <a:lnTo>
                  <a:pt x="6645323" y="908335"/>
                </a:lnTo>
                <a:lnTo>
                  <a:pt x="6668450" y="874033"/>
                </a:lnTo>
                <a:lnTo>
                  <a:pt x="6676931" y="832027"/>
                </a:lnTo>
                <a:lnTo>
                  <a:pt x="6676931" y="107914"/>
                </a:lnTo>
                <a:lnTo>
                  <a:pt x="6668450" y="65909"/>
                </a:lnTo>
                <a:lnTo>
                  <a:pt x="6645323" y="31607"/>
                </a:lnTo>
                <a:lnTo>
                  <a:pt x="6611021" y="8480"/>
                </a:lnTo>
                <a:lnTo>
                  <a:pt x="6569016" y="0"/>
                </a:lnTo>
                <a:close/>
              </a:path>
            </a:pathLst>
          </a:custGeom>
          <a:solidFill>
            <a:srgbClr val="FFF4D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/>
          <p:nvPr/>
        </p:nvSpPr>
        <p:spPr>
          <a:xfrm>
            <a:off x="2531182" y="730567"/>
            <a:ext cx="712978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 spc="-5" dirty="0">
                <a:solidFill>
                  <a:srgbClr val="921928"/>
                </a:solidFill>
                <a:latin typeface="Arial"/>
                <a:cs typeface="Arial"/>
              </a:rPr>
              <a:t>PULSE</a:t>
            </a:r>
            <a:r>
              <a:rPr sz="3600" b="1" spc="-30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3600" b="1" spc="-20" dirty="0">
                <a:solidFill>
                  <a:srgbClr val="921928"/>
                </a:solidFill>
                <a:latin typeface="Arial"/>
                <a:cs typeface="Arial"/>
              </a:rPr>
              <a:t>OXIMETRY</a:t>
            </a:r>
            <a:r>
              <a:rPr sz="3600" b="1" spc="-90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3600" b="1" spc="-10" dirty="0">
                <a:latin typeface="Arial"/>
                <a:cs typeface="Arial"/>
              </a:rPr>
              <a:t>MONITORING</a:t>
            </a:r>
            <a:endParaRPr sz="36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6012247" y="4782643"/>
            <a:ext cx="5684520" cy="726440"/>
          </a:xfrm>
          <a:prstGeom prst="rect">
            <a:avLst/>
          </a:prstGeom>
        </p:spPr>
        <p:txBody>
          <a:bodyPr vert="horz" wrap="square" lIns="0" tIns="33019" rIns="0" bIns="0" rtlCol="0">
            <a:spAutoFit/>
          </a:bodyPr>
          <a:lstStyle/>
          <a:p>
            <a:pPr marL="12700" marR="5080">
              <a:lnSpc>
                <a:spcPts val="1800"/>
              </a:lnSpc>
              <a:spcBef>
                <a:spcPts val="259"/>
              </a:spcBef>
            </a:pPr>
            <a:r>
              <a:rPr sz="1600" b="1" spc="-5" dirty="0">
                <a:latin typeface="Arial"/>
                <a:cs typeface="Arial"/>
              </a:rPr>
              <a:t>TCCC</a:t>
            </a:r>
            <a:r>
              <a:rPr sz="1600" b="1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Guideline</a:t>
            </a:r>
            <a:r>
              <a:rPr sz="1600" b="1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Recommendations</a:t>
            </a:r>
            <a:r>
              <a:rPr sz="1600" b="1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for</a:t>
            </a:r>
            <a:r>
              <a:rPr sz="1600" b="1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pulse</a:t>
            </a:r>
            <a:r>
              <a:rPr sz="1600" b="1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ox: </a:t>
            </a:r>
            <a:r>
              <a:rPr sz="1600" b="1" dirty="0">
                <a:latin typeface="Arial"/>
                <a:cs typeface="Arial"/>
              </a:rPr>
              <a:t> </a:t>
            </a:r>
            <a:r>
              <a:rPr sz="1600" dirty="0">
                <a:latin typeface="Arial MT"/>
                <a:cs typeface="Arial MT"/>
              </a:rPr>
              <a:t>Diagnosing</a:t>
            </a:r>
            <a:r>
              <a:rPr sz="1600" spc="1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and</a:t>
            </a:r>
            <a:r>
              <a:rPr sz="1600" spc="2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monitoring</a:t>
            </a:r>
            <a:r>
              <a:rPr sz="1600" spc="2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respiratory</a:t>
            </a:r>
            <a:r>
              <a:rPr sz="1600" spc="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distress,</a:t>
            </a:r>
            <a:r>
              <a:rPr sz="1600" spc="1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pneumothorax, </a:t>
            </a:r>
            <a:r>
              <a:rPr sz="1600" spc="-43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traumatic</a:t>
            </a:r>
            <a:r>
              <a:rPr sz="1600" spc="-1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brain injury</a:t>
            </a:r>
            <a:endParaRPr sz="1600">
              <a:latin typeface="Arial MT"/>
              <a:cs typeface="Arial MT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5283602" y="1715038"/>
            <a:ext cx="2096770" cy="566420"/>
          </a:xfrm>
          <a:prstGeom prst="rect">
            <a:avLst/>
          </a:prstGeom>
        </p:spPr>
        <p:txBody>
          <a:bodyPr vert="horz" wrap="square" lIns="0" tIns="27939" rIns="0" bIns="0" rtlCol="0">
            <a:spAutoFit/>
          </a:bodyPr>
          <a:lstStyle/>
          <a:p>
            <a:pPr marL="12700" marR="5080">
              <a:lnSpc>
                <a:spcPts val="2100"/>
              </a:lnSpc>
              <a:spcBef>
                <a:spcPts val="219"/>
              </a:spcBef>
            </a:pPr>
            <a:r>
              <a:rPr sz="1800" b="1" spc="-5" dirty="0">
                <a:latin typeface="Arial"/>
                <a:cs typeface="Arial"/>
              </a:rPr>
              <a:t>Factors Affecting </a:t>
            </a:r>
            <a:r>
              <a:rPr sz="1800" b="1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Pulse</a:t>
            </a:r>
            <a:r>
              <a:rPr sz="1800" b="1" spc="-30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Ox</a:t>
            </a:r>
            <a:r>
              <a:rPr sz="1800" b="1" spc="-30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Readings</a:t>
            </a:r>
            <a:endParaRPr sz="180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5283602" y="2490830"/>
            <a:ext cx="329184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latin typeface="Arial MT"/>
                <a:cs typeface="Arial MT"/>
              </a:rPr>
              <a:t>Low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readings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may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be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seen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with: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5461402" y="2765150"/>
            <a:ext cx="2832735" cy="812800"/>
          </a:xfrm>
          <a:prstGeom prst="rect">
            <a:avLst/>
          </a:prstGeom>
        </p:spPr>
        <p:txBody>
          <a:bodyPr vert="horz" wrap="square" lIns="0" tIns="1320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40"/>
              </a:spcBef>
            </a:pPr>
            <a:r>
              <a:rPr sz="1800" b="1" spc="-5" dirty="0">
                <a:latin typeface="Arial"/>
                <a:cs typeface="Arial"/>
              </a:rPr>
              <a:t>Shock</a:t>
            </a:r>
            <a:endParaRPr sz="18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940"/>
              </a:spcBef>
            </a:pPr>
            <a:r>
              <a:rPr sz="1800" b="1" spc="-5" dirty="0">
                <a:latin typeface="Arial"/>
                <a:cs typeface="Arial"/>
              </a:rPr>
              <a:t>Environmental</a:t>
            </a:r>
            <a:r>
              <a:rPr sz="1800" b="1" spc="-40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conditions</a:t>
            </a:r>
            <a:endParaRPr sz="1800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5283602" y="3671930"/>
            <a:ext cx="334264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latin typeface="Arial MT"/>
                <a:cs typeface="Arial MT"/>
              </a:rPr>
              <a:t>High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readings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may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be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seen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with: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5461402" y="4065630"/>
            <a:ext cx="275717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dirty="0">
                <a:latin typeface="Arial"/>
                <a:cs typeface="Arial"/>
              </a:rPr>
              <a:t>Carboxyhemoglobinemia</a:t>
            </a:r>
            <a:endParaRPr sz="1800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9185074" y="1715038"/>
            <a:ext cx="2351405" cy="566420"/>
          </a:xfrm>
          <a:prstGeom prst="rect">
            <a:avLst/>
          </a:prstGeom>
        </p:spPr>
        <p:txBody>
          <a:bodyPr vert="horz" wrap="square" lIns="0" tIns="27939" rIns="0" bIns="0" rtlCol="0">
            <a:spAutoFit/>
          </a:bodyPr>
          <a:lstStyle/>
          <a:p>
            <a:pPr marL="12700" marR="5080">
              <a:lnSpc>
                <a:spcPts val="2100"/>
              </a:lnSpc>
              <a:spcBef>
                <a:spcPts val="219"/>
              </a:spcBef>
            </a:pPr>
            <a:r>
              <a:rPr sz="1800" spc="-5" dirty="0">
                <a:latin typeface="Arial MT"/>
                <a:cs typeface="Arial MT"/>
              </a:rPr>
              <a:t>Impaired</a:t>
            </a:r>
            <a:r>
              <a:rPr sz="1800" spc="-3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readings</a:t>
            </a:r>
            <a:r>
              <a:rPr sz="1800" spc="-3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may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be</a:t>
            </a:r>
            <a:r>
              <a:rPr sz="1800" spc="-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seen</a:t>
            </a:r>
            <a:r>
              <a:rPr sz="1800" spc="-5" dirty="0">
                <a:latin typeface="Arial MT"/>
                <a:cs typeface="Arial MT"/>
              </a:rPr>
              <a:t> with: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9367638" y="2256058"/>
            <a:ext cx="1957070" cy="2260600"/>
          </a:xfrm>
          <a:prstGeom prst="rect">
            <a:avLst/>
          </a:prstGeom>
        </p:spPr>
        <p:txBody>
          <a:bodyPr vert="horz" wrap="square" lIns="0" tIns="1320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40"/>
              </a:spcBef>
            </a:pPr>
            <a:r>
              <a:rPr sz="1800" dirty="0">
                <a:latin typeface="Arial MT"/>
                <a:cs typeface="Arial MT"/>
              </a:rPr>
              <a:t>Nail</a:t>
            </a:r>
            <a:r>
              <a:rPr sz="1800" spc="-5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polish</a:t>
            </a:r>
            <a:endParaRPr sz="1800">
              <a:latin typeface="Arial MT"/>
              <a:cs typeface="Arial MT"/>
            </a:endParaRPr>
          </a:p>
          <a:p>
            <a:pPr marL="12700" marR="563880">
              <a:lnSpc>
                <a:spcPts val="2100"/>
              </a:lnSpc>
              <a:spcBef>
                <a:spcPts val="1060"/>
              </a:spcBef>
            </a:pPr>
            <a:r>
              <a:rPr sz="1800" spc="-25" dirty="0">
                <a:latin typeface="Arial MT"/>
                <a:cs typeface="Arial MT"/>
              </a:rPr>
              <a:t>Very </a:t>
            </a:r>
            <a:r>
              <a:rPr sz="1800" dirty="0">
                <a:latin typeface="Arial MT"/>
                <a:cs typeface="Arial MT"/>
              </a:rPr>
              <a:t>bright 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environmen</a:t>
            </a:r>
            <a:r>
              <a:rPr sz="1800" spc="-5" dirty="0">
                <a:latin typeface="Arial MT"/>
                <a:cs typeface="Arial MT"/>
              </a:rPr>
              <a:t>t</a:t>
            </a:r>
            <a:r>
              <a:rPr sz="1800" dirty="0">
                <a:latin typeface="Arial MT"/>
                <a:cs typeface="Arial MT"/>
              </a:rPr>
              <a:t>s</a:t>
            </a:r>
            <a:endParaRPr sz="1800">
              <a:latin typeface="Arial MT"/>
              <a:cs typeface="Arial MT"/>
            </a:endParaRPr>
          </a:p>
          <a:p>
            <a:pPr marL="12700" marR="5080">
              <a:lnSpc>
                <a:spcPts val="3100"/>
              </a:lnSpc>
              <a:spcBef>
                <a:spcPts val="40"/>
              </a:spcBef>
            </a:pPr>
            <a:r>
              <a:rPr sz="1800" dirty="0">
                <a:latin typeface="Arial MT"/>
                <a:cs typeface="Arial MT"/>
              </a:rPr>
              <a:t>Skin</a:t>
            </a:r>
            <a:r>
              <a:rPr sz="1800" spc="-4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pigmentations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Motion</a:t>
            </a:r>
            <a:r>
              <a:rPr sz="1800" spc="49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artifact </a:t>
            </a:r>
            <a:r>
              <a:rPr sz="1800" dirty="0">
                <a:latin typeface="Arial MT"/>
                <a:cs typeface="Arial MT"/>
              </a:rPr>
              <a:t> Poor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perfusion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452362" y="5411042"/>
            <a:ext cx="2307590" cy="726440"/>
          </a:xfrm>
          <a:prstGeom prst="rect">
            <a:avLst/>
          </a:prstGeom>
        </p:spPr>
        <p:txBody>
          <a:bodyPr vert="horz" wrap="square" lIns="0" tIns="33019" rIns="0" bIns="0" rtlCol="0">
            <a:spAutoFit/>
          </a:bodyPr>
          <a:lstStyle/>
          <a:p>
            <a:pPr marL="12700" marR="5080">
              <a:lnSpc>
                <a:spcPts val="1800"/>
              </a:lnSpc>
              <a:spcBef>
                <a:spcPts val="259"/>
              </a:spcBef>
            </a:pPr>
            <a:r>
              <a:rPr sz="1600" b="1" i="1" spc="-5" dirty="0">
                <a:solidFill>
                  <a:srgbClr val="95212E"/>
                </a:solidFill>
                <a:latin typeface="Arial"/>
                <a:cs typeface="Arial"/>
              </a:rPr>
              <a:t>NOTE: </a:t>
            </a:r>
            <a:r>
              <a:rPr sz="1600" i="1" dirty="0">
                <a:latin typeface="Arial"/>
                <a:cs typeface="Arial"/>
              </a:rPr>
              <a:t>Shock is </a:t>
            </a:r>
            <a:r>
              <a:rPr sz="1600" b="1" i="1" spc="-5" dirty="0">
                <a:latin typeface="Arial"/>
                <a:cs typeface="Arial"/>
              </a:rPr>
              <a:t>not </a:t>
            </a:r>
            <a:r>
              <a:rPr sz="1600" b="1" i="1" dirty="0">
                <a:latin typeface="Arial"/>
                <a:cs typeface="Arial"/>
              </a:rPr>
              <a:t> </a:t>
            </a:r>
            <a:r>
              <a:rPr sz="1600" i="1" dirty="0">
                <a:latin typeface="Arial"/>
                <a:cs typeface="Arial"/>
              </a:rPr>
              <a:t>always</a:t>
            </a:r>
            <a:r>
              <a:rPr sz="1600" i="1" spc="-30" dirty="0">
                <a:latin typeface="Arial"/>
                <a:cs typeface="Arial"/>
              </a:rPr>
              <a:t> </a:t>
            </a:r>
            <a:r>
              <a:rPr sz="1600" i="1" dirty="0">
                <a:latin typeface="Arial"/>
                <a:cs typeface="Arial"/>
              </a:rPr>
              <a:t>preceded</a:t>
            </a:r>
            <a:r>
              <a:rPr sz="1600" i="1" spc="-20" dirty="0">
                <a:latin typeface="Arial"/>
                <a:cs typeface="Arial"/>
              </a:rPr>
              <a:t> </a:t>
            </a:r>
            <a:r>
              <a:rPr sz="1600" i="1" dirty="0">
                <a:latin typeface="Arial"/>
                <a:cs typeface="Arial"/>
              </a:rPr>
              <a:t>by</a:t>
            </a:r>
            <a:r>
              <a:rPr sz="1600" i="1" spc="-25" dirty="0">
                <a:latin typeface="Arial"/>
                <a:cs typeface="Arial"/>
              </a:rPr>
              <a:t> </a:t>
            </a:r>
            <a:r>
              <a:rPr sz="1600" i="1" dirty="0">
                <a:latin typeface="Arial"/>
                <a:cs typeface="Arial"/>
              </a:rPr>
              <a:t>a</a:t>
            </a:r>
            <a:r>
              <a:rPr sz="1600" i="1" spc="-20" dirty="0">
                <a:latin typeface="Arial"/>
                <a:cs typeface="Arial"/>
              </a:rPr>
              <a:t> </a:t>
            </a:r>
            <a:r>
              <a:rPr sz="1600" i="1" spc="-5" dirty="0">
                <a:latin typeface="Arial"/>
                <a:cs typeface="Arial"/>
              </a:rPr>
              <a:t>fall </a:t>
            </a:r>
            <a:r>
              <a:rPr sz="1600" i="1" spc="-430" dirty="0">
                <a:latin typeface="Arial"/>
                <a:cs typeface="Arial"/>
              </a:rPr>
              <a:t> </a:t>
            </a:r>
            <a:r>
              <a:rPr sz="1600" i="1" dirty="0">
                <a:latin typeface="Arial"/>
                <a:cs typeface="Arial"/>
              </a:rPr>
              <a:t>in</a:t>
            </a:r>
            <a:r>
              <a:rPr sz="1600" i="1" spc="-10" dirty="0">
                <a:latin typeface="Arial"/>
                <a:cs typeface="Arial"/>
              </a:rPr>
              <a:t> </a:t>
            </a:r>
            <a:r>
              <a:rPr sz="1600" i="1" spc="-5" dirty="0">
                <a:latin typeface="Arial"/>
                <a:cs typeface="Arial"/>
              </a:rPr>
              <a:t>O2 saturation</a:t>
            </a:r>
            <a:r>
              <a:rPr sz="1600" i="1" spc="-10" dirty="0">
                <a:latin typeface="Arial"/>
                <a:cs typeface="Arial"/>
              </a:rPr>
              <a:t> </a:t>
            </a:r>
            <a:r>
              <a:rPr sz="1600" i="1" dirty="0">
                <a:latin typeface="Arial"/>
                <a:cs typeface="Arial"/>
              </a:rPr>
              <a:t>levels</a:t>
            </a:r>
            <a:endParaRPr sz="1600">
              <a:latin typeface="Arial"/>
              <a:cs typeface="Arial"/>
            </a:endParaRPr>
          </a:p>
        </p:txBody>
      </p:sp>
      <p:grpSp>
        <p:nvGrpSpPr>
          <p:cNvPr id="15" name="object 15"/>
          <p:cNvGrpSpPr/>
          <p:nvPr/>
        </p:nvGrpSpPr>
        <p:grpSpPr>
          <a:xfrm>
            <a:off x="3107037" y="2940463"/>
            <a:ext cx="2765425" cy="3175000"/>
            <a:chOff x="3107037" y="2940463"/>
            <a:chExt cx="2765425" cy="3175000"/>
          </a:xfrm>
        </p:grpSpPr>
        <p:pic>
          <p:nvPicPr>
            <p:cNvPr id="16" name="object 16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107037" y="2940463"/>
              <a:ext cx="2327976" cy="3174545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5435013" y="4836483"/>
              <a:ext cx="437386" cy="380782"/>
            </a:xfrm>
            <a:prstGeom prst="rect">
              <a:avLst/>
            </a:prstGeom>
          </p:spPr>
        </p:pic>
      </p:grpSp>
      <p:sp>
        <p:nvSpPr>
          <p:cNvPr id="18" name="object 18"/>
          <p:cNvSpPr txBox="1"/>
          <p:nvPr/>
        </p:nvSpPr>
        <p:spPr>
          <a:xfrm>
            <a:off x="410334" y="1715975"/>
            <a:ext cx="394335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latin typeface="Arial MT"/>
                <a:cs typeface="Arial MT"/>
              </a:rPr>
              <a:t>Hypoxemia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in</a:t>
            </a:r>
            <a:r>
              <a:rPr sz="1800" spc="-5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TFC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is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difficult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to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assess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588134" y="1990295"/>
            <a:ext cx="3355340" cy="10795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43500"/>
              </a:lnSpc>
              <a:spcBef>
                <a:spcPts val="100"/>
              </a:spcBef>
            </a:pPr>
            <a:r>
              <a:rPr sz="1800" b="1" spc="-5" dirty="0">
                <a:latin typeface="Arial"/>
                <a:cs typeface="Arial"/>
              </a:rPr>
              <a:t>Low-light </a:t>
            </a:r>
            <a:r>
              <a:rPr sz="1800" spc="-5" dirty="0">
                <a:latin typeface="Arial MT"/>
                <a:cs typeface="Arial MT"/>
              </a:rPr>
              <a:t>conditions </a:t>
            </a:r>
            <a:r>
              <a:rPr sz="1800" dirty="0">
                <a:latin typeface="Arial MT"/>
                <a:cs typeface="Arial MT"/>
              </a:rPr>
              <a:t>mask signs </a:t>
            </a:r>
            <a:r>
              <a:rPr sz="1800" spc="-49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Physical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findings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impaired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by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the</a:t>
            </a:r>
            <a:endParaRPr sz="1800">
              <a:latin typeface="Arial MT"/>
              <a:cs typeface="Arial MT"/>
            </a:endParaRPr>
          </a:p>
          <a:p>
            <a:pPr marL="12700">
              <a:lnSpc>
                <a:spcPts val="2100"/>
              </a:lnSpc>
            </a:pPr>
            <a:r>
              <a:rPr sz="1800" b="1" spc="-5" dirty="0">
                <a:latin typeface="Arial"/>
                <a:cs typeface="Arial"/>
              </a:rPr>
              <a:t>tactical</a:t>
            </a:r>
            <a:r>
              <a:rPr sz="1800" b="1" spc="-25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environment</a:t>
            </a:r>
            <a:endParaRPr sz="1800">
              <a:latin typeface="Arial"/>
              <a:cs typeface="Arial"/>
            </a:endParaRPr>
          </a:p>
        </p:txBody>
      </p:sp>
      <p:sp>
        <p:nvSpPr>
          <p:cNvPr id="20" name="object 20"/>
          <p:cNvSpPr/>
          <p:nvPr/>
        </p:nvSpPr>
        <p:spPr>
          <a:xfrm>
            <a:off x="411312" y="2160308"/>
            <a:ext cx="114300" cy="288290"/>
          </a:xfrm>
          <a:custGeom>
            <a:avLst/>
            <a:gdLst/>
            <a:ahLst/>
            <a:cxnLst/>
            <a:rect l="l" t="t" r="r" b="b"/>
            <a:pathLst>
              <a:path w="114300" h="288289">
                <a:moveTo>
                  <a:pt x="0" y="288000"/>
                </a:moveTo>
                <a:lnTo>
                  <a:pt x="0" y="0"/>
                </a:lnTo>
                <a:lnTo>
                  <a:pt x="114300" y="0"/>
                </a:lnTo>
                <a:lnTo>
                  <a:pt x="114300" y="288000"/>
                </a:lnTo>
                <a:lnTo>
                  <a:pt x="0" y="288000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object 21"/>
          <p:cNvSpPr/>
          <p:nvPr/>
        </p:nvSpPr>
        <p:spPr>
          <a:xfrm>
            <a:off x="411312" y="2585196"/>
            <a:ext cx="114300" cy="498475"/>
          </a:xfrm>
          <a:custGeom>
            <a:avLst/>
            <a:gdLst/>
            <a:ahLst/>
            <a:cxnLst/>
            <a:rect l="l" t="t" r="r" b="b"/>
            <a:pathLst>
              <a:path w="114300" h="498475">
                <a:moveTo>
                  <a:pt x="0" y="498334"/>
                </a:moveTo>
                <a:lnTo>
                  <a:pt x="0" y="0"/>
                </a:lnTo>
                <a:lnTo>
                  <a:pt x="114300" y="0"/>
                </a:lnTo>
                <a:lnTo>
                  <a:pt x="114300" y="498334"/>
                </a:lnTo>
                <a:lnTo>
                  <a:pt x="0" y="498334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object 22"/>
          <p:cNvSpPr txBox="1"/>
          <p:nvPr/>
        </p:nvSpPr>
        <p:spPr>
          <a:xfrm>
            <a:off x="410333" y="3342984"/>
            <a:ext cx="2211070" cy="566420"/>
          </a:xfrm>
          <a:prstGeom prst="rect">
            <a:avLst/>
          </a:prstGeom>
        </p:spPr>
        <p:txBody>
          <a:bodyPr vert="horz" wrap="square" lIns="0" tIns="27939" rIns="0" bIns="0" rtlCol="0">
            <a:spAutoFit/>
          </a:bodyPr>
          <a:lstStyle/>
          <a:p>
            <a:pPr marL="12700" marR="5080">
              <a:lnSpc>
                <a:spcPts val="2100"/>
              </a:lnSpc>
              <a:spcBef>
                <a:spcPts val="219"/>
              </a:spcBef>
            </a:pPr>
            <a:r>
              <a:rPr sz="1800" dirty="0">
                <a:latin typeface="Arial MT"/>
                <a:cs typeface="Arial MT"/>
              </a:rPr>
              <a:t>Use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pulse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oximetry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in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casualties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with: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592896" y="4003384"/>
            <a:ext cx="3190240" cy="96011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2130"/>
              </a:lnSpc>
              <a:spcBef>
                <a:spcPts val="100"/>
              </a:spcBef>
            </a:pPr>
            <a:r>
              <a:rPr sz="1800" spc="-5" dirty="0">
                <a:latin typeface="Arial MT"/>
                <a:cs typeface="Arial MT"/>
              </a:rPr>
              <a:t>Injuries that </a:t>
            </a:r>
            <a:r>
              <a:rPr sz="1800" dirty="0">
                <a:latin typeface="Arial MT"/>
                <a:cs typeface="Arial MT"/>
              </a:rPr>
              <a:t>impair</a:t>
            </a:r>
            <a:r>
              <a:rPr sz="1800" spc="-5" dirty="0">
                <a:latin typeface="Arial MT"/>
                <a:cs typeface="Arial MT"/>
              </a:rPr>
              <a:t> oxygenation</a:t>
            </a:r>
            <a:endParaRPr sz="1800">
              <a:latin typeface="Arial MT"/>
              <a:cs typeface="Arial MT"/>
            </a:endParaRPr>
          </a:p>
          <a:p>
            <a:pPr marL="12700">
              <a:lnSpc>
                <a:spcPts val="2130"/>
              </a:lnSpc>
            </a:pPr>
            <a:r>
              <a:rPr sz="1800" i="1" spc="-5" dirty="0">
                <a:latin typeface="Arial"/>
                <a:cs typeface="Arial"/>
              </a:rPr>
              <a:t>Blasts,</a:t>
            </a:r>
            <a:r>
              <a:rPr sz="1800" i="1" spc="-20" dirty="0">
                <a:latin typeface="Arial"/>
                <a:cs typeface="Arial"/>
              </a:rPr>
              <a:t> </a:t>
            </a:r>
            <a:r>
              <a:rPr sz="1800" i="1" dirty="0">
                <a:latin typeface="Arial"/>
                <a:cs typeface="Arial"/>
              </a:rPr>
              <a:t>chest</a:t>
            </a:r>
            <a:r>
              <a:rPr sz="1800" i="1" spc="-20" dirty="0">
                <a:latin typeface="Arial"/>
                <a:cs typeface="Arial"/>
              </a:rPr>
              <a:t> </a:t>
            </a:r>
            <a:r>
              <a:rPr sz="1800" i="1" dirty="0">
                <a:latin typeface="Arial"/>
                <a:cs typeface="Arial"/>
              </a:rPr>
              <a:t>injuries,</a:t>
            </a:r>
            <a:r>
              <a:rPr sz="1800" i="1" spc="-15" dirty="0">
                <a:latin typeface="Arial"/>
                <a:cs typeface="Arial"/>
              </a:rPr>
              <a:t> </a:t>
            </a:r>
            <a:r>
              <a:rPr sz="1800" i="1" spc="-5" dirty="0">
                <a:latin typeface="Arial"/>
                <a:cs typeface="Arial"/>
              </a:rPr>
              <a:t>etc.</a:t>
            </a:r>
            <a:endParaRPr sz="18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940"/>
              </a:spcBef>
            </a:pPr>
            <a:r>
              <a:rPr sz="1800" i="1" dirty="0">
                <a:latin typeface="Arial"/>
                <a:cs typeface="Arial"/>
              </a:rPr>
              <a:t>Ensure</a:t>
            </a:r>
            <a:r>
              <a:rPr sz="1800" i="1" spc="-20" dirty="0">
                <a:latin typeface="Arial"/>
                <a:cs typeface="Arial"/>
              </a:rPr>
              <a:t> </a:t>
            </a:r>
            <a:r>
              <a:rPr sz="1800" i="1" spc="-5" dirty="0">
                <a:latin typeface="Arial"/>
                <a:cs typeface="Arial"/>
              </a:rPr>
              <a:t>O2</a:t>
            </a:r>
            <a:r>
              <a:rPr sz="1800" i="1" spc="-20" dirty="0">
                <a:latin typeface="Arial"/>
                <a:cs typeface="Arial"/>
              </a:rPr>
              <a:t> </a:t>
            </a:r>
            <a:r>
              <a:rPr sz="1800" i="1" spc="-5" dirty="0">
                <a:latin typeface="Arial"/>
                <a:cs typeface="Arial"/>
              </a:rPr>
              <a:t>sats</a:t>
            </a:r>
            <a:r>
              <a:rPr sz="1800" i="1" spc="-25" dirty="0">
                <a:latin typeface="Arial"/>
                <a:cs typeface="Arial"/>
              </a:rPr>
              <a:t> </a:t>
            </a:r>
            <a:r>
              <a:rPr sz="1800" i="1" dirty="0">
                <a:latin typeface="Arial"/>
                <a:cs typeface="Arial"/>
              </a:rPr>
              <a:t>&gt;90%</a:t>
            </a:r>
            <a:endParaRPr sz="1800">
              <a:latin typeface="Arial"/>
              <a:cs typeface="Arial"/>
            </a:endParaRPr>
          </a:p>
        </p:txBody>
      </p:sp>
      <p:sp>
        <p:nvSpPr>
          <p:cNvPr id="24" name="object 24"/>
          <p:cNvSpPr/>
          <p:nvPr/>
        </p:nvSpPr>
        <p:spPr>
          <a:xfrm>
            <a:off x="411313" y="4084022"/>
            <a:ext cx="114300" cy="498475"/>
          </a:xfrm>
          <a:custGeom>
            <a:avLst/>
            <a:gdLst/>
            <a:ahLst/>
            <a:cxnLst/>
            <a:rect l="l" t="t" r="r" b="b"/>
            <a:pathLst>
              <a:path w="114300" h="498475">
                <a:moveTo>
                  <a:pt x="0" y="498333"/>
                </a:moveTo>
                <a:lnTo>
                  <a:pt x="0" y="0"/>
                </a:lnTo>
                <a:lnTo>
                  <a:pt x="114300" y="0"/>
                </a:lnTo>
                <a:lnTo>
                  <a:pt x="114300" y="498333"/>
                </a:lnTo>
                <a:lnTo>
                  <a:pt x="0" y="498333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object 25"/>
          <p:cNvSpPr/>
          <p:nvPr/>
        </p:nvSpPr>
        <p:spPr>
          <a:xfrm>
            <a:off x="407708" y="4738227"/>
            <a:ext cx="114300" cy="323850"/>
          </a:xfrm>
          <a:custGeom>
            <a:avLst/>
            <a:gdLst/>
            <a:ahLst/>
            <a:cxnLst/>
            <a:rect l="l" t="t" r="r" b="b"/>
            <a:pathLst>
              <a:path w="114300" h="323850">
                <a:moveTo>
                  <a:pt x="0" y="323367"/>
                </a:moveTo>
                <a:lnTo>
                  <a:pt x="0" y="0"/>
                </a:lnTo>
                <a:lnTo>
                  <a:pt x="114300" y="0"/>
                </a:lnTo>
                <a:lnTo>
                  <a:pt x="114300" y="323367"/>
                </a:lnTo>
                <a:lnTo>
                  <a:pt x="0" y="323367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" name="object 26"/>
          <p:cNvSpPr/>
          <p:nvPr/>
        </p:nvSpPr>
        <p:spPr>
          <a:xfrm>
            <a:off x="5280673" y="2840608"/>
            <a:ext cx="4036060" cy="1725295"/>
          </a:xfrm>
          <a:custGeom>
            <a:avLst/>
            <a:gdLst/>
            <a:ahLst/>
            <a:cxnLst/>
            <a:rect l="l" t="t" r="r" b="b"/>
            <a:pathLst>
              <a:path w="4036059" h="1725295">
                <a:moveTo>
                  <a:pt x="114300" y="1279436"/>
                </a:moveTo>
                <a:lnTo>
                  <a:pt x="0" y="1279436"/>
                </a:lnTo>
                <a:lnTo>
                  <a:pt x="0" y="1567434"/>
                </a:lnTo>
                <a:lnTo>
                  <a:pt x="114300" y="1567434"/>
                </a:lnTo>
                <a:lnTo>
                  <a:pt x="114300" y="1279436"/>
                </a:lnTo>
                <a:close/>
              </a:path>
              <a:path w="4036059" h="1725295">
                <a:moveTo>
                  <a:pt x="114300" y="487184"/>
                </a:moveTo>
                <a:lnTo>
                  <a:pt x="0" y="487184"/>
                </a:lnTo>
                <a:lnTo>
                  <a:pt x="0" y="775182"/>
                </a:lnTo>
                <a:lnTo>
                  <a:pt x="114300" y="775182"/>
                </a:lnTo>
                <a:lnTo>
                  <a:pt x="114300" y="487184"/>
                </a:lnTo>
                <a:close/>
              </a:path>
              <a:path w="4036059" h="1725295">
                <a:moveTo>
                  <a:pt x="114300" y="98933"/>
                </a:moveTo>
                <a:lnTo>
                  <a:pt x="0" y="98933"/>
                </a:lnTo>
                <a:lnTo>
                  <a:pt x="0" y="386930"/>
                </a:lnTo>
                <a:lnTo>
                  <a:pt x="114300" y="386930"/>
                </a:lnTo>
                <a:lnTo>
                  <a:pt x="114300" y="98933"/>
                </a:lnTo>
                <a:close/>
              </a:path>
              <a:path w="4036059" h="1725295">
                <a:moveTo>
                  <a:pt x="4032212" y="0"/>
                </a:moveTo>
                <a:lnTo>
                  <a:pt x="3917912" y="0"/>
                </a:lnTo>
                <a:lnTo>
                  <a:pt x="3917912" y="498335"/>
                </a:lnTo>
                <a:lnTo>
                  <a:pt x="4032212" y="498335"/>
                </a:lnTo>
                <a:lnTo>
                  <a:pt x="4032212" y="0"/>
                </a:lnTo>
                <a:close/>
              </a:path>
              <a:path w="4036059" h="1725295">
                <a:moveTo>
                  <a:pt x="4032542" y="1436776"/>
                </a:moveTo>
                <a:lnTo>
                  <a:pt x="3918242" y="1436776"/>
                </a:lnTo>
                <a:lnTo>
                  <a:pt x="3918242" y="1724774"/>
                </a:lnTo>
                <a:lnTo>
                  <a:pt x="4032542" y="1724774"/>
                </a:lnTo>
                <a:lnTo>
                  <a:pt x="4032542" y="1436776"/>
                </a:lnTo>
                <a:close/>
              </a:path>
              <a:path w="4036059" h="1725295">
                <a:moveTo>
                  <a:pt x="4036034" y="1058341"/>
                </a:moveTo>
                <a:lnTo>
                  <a:pt x="3921734" y="1058341"/>
                </a:lnTo>
                <a:lnTo>
                  <a:pt x="3921734" y="1346339"/>
                </a:lnTo>
                <a:lnTo>
                  <a:pt x="4036034" y="1346339"/>
                </a:lnTo>
                <a:lnTo>
                  <a:pt x="4036034" y="1058341"/>
                </a:lnTo>
                <a:close/>
              </a:path>
              <a:path w="4036059" h="1725295">
                <a:moveTo>
                  <a:pt x="4036034" y="647788"/>
                </a:moveTo>
                <a:lnTo>
                  <a:pt x="3921734" y="647788"/>
                </a:lnTo>
                <a:lnTo>
                  <a:pt x="3921734" y="935786"/>
                </a:lnTo>
                <a:lnTo>
                  <a:pt x="4036034" y="935786"/>
                </a:lnTo>
                <a:lnTo>
                  <a:pt x="4036034" y="647788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" name="object 27"/>
          <p:cNvSpPr/>
          <p:nvPr/>
        </p:nvSpPr>
        <p:spPr>
          <a:xfrm>
            <a:off x="9202191" y="2437157"/>
            <a:ext cx="114300" cy="288290"/>
          </a:xfrm>
          <a:custGeom>
            <a:avLst/>
            <a:gdLst/>
            <a:ahLst/>
            <a:cxnLst/>
            <a:rect l="l" t="t" r="r" b="b"/>
            <a:pathLst>
              <a:path w="114300" h="288289">
                <a:moveTo>
                  <a:pt x="0" y="288000"/>
                </a:moveTo>
                <a:lnTo>
                  <a:pt x="0" y="0"/>
                </a:lnTo>
                <a:lnTo>
                  <a:pt x="114300" y="0"/>
                </a:lnTo>
                <a:lnTo>
                  <a:pt x="114300" y="288000"/>
                </a:lnTo>
                <a:lnTo>
                  <a:pt x="0" y="288000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" name="object 28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>
                <a:solidFill>
                  <a:srgbClr val="000000"/>
                </a:solidFill>
              </a:rPr>
              <a:t>14</a:t>
            </a:fld>
            <a:endParaRPr dirty="0">
              <a:solidFill>
                <a:srgbClr val="000000"/>
              </a:solidFill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ject 3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4202564" y="609600"/>
            <a:ext cx="404749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 spc="-5" dirty="0">
                <a:solidFill>
                  <a:srgbClr val="FFFFFF"/>
                </a:solidFill>
                <a:latin typeface="Arial"/>
                <a:cs typeface="Arial"/>
              </a:rPr>
              <a:t>PULSE</a:t>
            </a:r>
            <a:r>
              <a:rPr sz="3600" b="1" spc="-6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600" b="1" spc="-20" dirty="0">
                <a:solidFill>
                  <a:srgbClr val="FFFFFF"/>
                </a:solidFill>
                <a:latin typeface="Arial"/>
                <a:cs typeface="Arial"/>
              </a:rPr>
              <a:t>OXIMETRY</a:t>
            </a:r>
            <a:endParaRPr sz="3600">
              <a:latin typeface="Arial"/>
              <a:cs typeface="Arial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>
                <a:solidFill>
                  <a:srgbClr val="000000"/>
                </a:solidFill>
              </a:rPr>
              <a:t>15</a:t>
            </a:fld>
            <a:endParaRPr dirty="0">
              <a:solidFill>
                <a:srgbClr val="000000"/>
              </a:solidFill>
            </a:endParaRPr>
          </a:p>
        </p:txBody>
      </p:sp>
      <p:pic>
        <p:nvPicPr>
          <p:cNvPr id="13" name="20f. Monitoring Pulse Oximetry">
            <a:hlinkClick r:id="" action="ppaction://media"/>
            <a:extLst>
              <a:ext uri="{FF2B5EF4-FFF2-40B4-BE49-F238E27FC236}">
                <a16:creationId xmlns:a16="http://schemas.microsoft.com/office/drawing/2014/main" id="{ED6AE98E-7755-72EA-DD28-1EB16719A43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967237" y="1600200"/>
            <a:ext cx="8518144" cy="479145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9102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Module</a:t>
            </a:r>
            <a:r>
              <a:rPr spc="-15" dirty="0"/>
              <a:t> </a:t>
            </a:r>
            <a:r>
              <a:rPr dirty="0"/>
              <a:t>20:</a:t>
            </a:r>
            <a:r>
              <a:rPr spc="-15" dirty="0"/>
              <a:t> </a:t>
            </a:r>
            <a:r>
              <a:rPr spc="-5" dirty="0"/>
              <a:t>Casualty</a:t>
            </a:r>
            <a:r>
              <a:rPr spc="-15" dirty="0"/>
              <a:t> </a:t>
            </a:r>
            <a:r>
              <a:rPr spc="-5" dirty="0"/>
              <a:t>Monitoring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4597400" y="723262"/>
            <a:ext cx="2997200" cy="1056005"/>
          </a:xfrm>
          <a:prstGeom prst="rect">
            <a:avLst/>
          </a:prstGeom>
        </p:spPr>
        <p:txBody>
          <a:bodyPr vert="horz" wrap="square" lIns="0" tIns="84455" rIns="0" bIns="0" rtlCol="0">
            <a:spAutoFit/>
          </a:bodyPr>
          <a:lstStyle/>
          <a:p>
            <a:pPr marL="16510" marR="5080" indent="-4445">
              <a:lnSpc>
                <a:spcPts val="3790"/>
              </a:lnSpc>
              <a:spcBef>
                <a:spcPts val="665"/>
              </a:spcBef>
            </a:pPr>
            <a:r>
              <a:rPr sz="3600" b="1" dirty="0">
                <a:latin typeface="Arial"/>
                <a:cs typeface="Arial"/>
              </a:rPr>
              <a:t>E</a:t>
            </a:r>
            <a:r>
              <a:rPr sz="3600" b="1" spc="-5" dirty="0">
                <a:latin typeface="Arial"/>
                <a:cs typeface="Arial"/>
              </a:rPr>
              <a:t>L</a:t>
            </a:r>
            <a:r>
              <a:rPr sz="3600" b="1" dirty="0">
                <a:latin typeface="Arial"/>
                <a:cs typeface="Arial"/>
              </a:rPr>
              <a:t>EC</a:t>
            </a:r>
            <a:r>
              <a:rPr sz="3600" b="1" spc="-5" dirty="0">
                <a:latin typeface="Arial"/>
                <a:cs typeface="Arial"/>
              </a:rPr>
              <a:t>T</a:t>
            </a:r>
            <a:r>
              <a:rPr sz="3600" b="1" dirty="0">
                <a:latin typeface="Arial"/>
                <a:cs typeface="Arial"/>
              </a:rPr>
              <a:t>R</a:t>
            </a:r>
            <a:r>
              <a:rPr sz="3600" b="1" spc="-5" dirty="0">
                <a:latin typeface="Arial"/>
                <a:cs typeface="Arial"/>
              </a:rPr>
              <a:t>O</a:t>
            </a:r>
            <a:r>
              <a:rPr sz="3600" b="1" dirty="0">
                <a:latin typeface="Arial"/>
                <a:cs typeface="Arial"/>
              </a:rPr>
              <a:t>N</a:t>
            </a:r>
            <a:r>
              <a:rPr sz="3600" b="1" spc="-5" dirty="0">
                <a:latin typeface="Arial"/>
                <a:cs typeface="Arial"/>
              </a:rPr>
              <a:t>I</a:t>
            </a:r>
            <a:r>
              <a:rPr sz="3600" b="1" dirty="0">
                <a:latin typeface="Arial"/>
                <a:cs typeface="Arial"/>
              </a:rPr>
              <a:t>C  </a:t>
            </a:r>
            <a:r>
              <a:rPr sz="3600" b="1" dirty="0">
                <a:solidFill>
                  <a:srgbClr val="921928"/>
                </a:solidFill>
                <a:latin typeface="Arial"/>
                <a:cs typeface="Arial"/>
              </a:rPr>
              <a:t>M</a:t>
            </a:r>
            <a:r>
              <a:rPr sz="3600" b="1" spc="-5" dirty="0">
                <a:solidFill>
                  <a:srgbClr val="921928"/>
                </a:solidFill>
                <a:latin typeface="Arial"/>
                <a:cs typeface="Arial"/>
              </a:rPr>
              <a:t>O</a:t>
            </a:r>
            <a:r>
              <a:rPr sz="3600" b="1" dirty="0">
                <a:solidFill>
                  <a:srgbClr val="921928"/>
                </a:solidFill>
                <a:latin typeface="Arial"/>
                <a:cs typeface="Arial"/>
              </a:rPr>
              <a:t>N</a:t>
            </a:r>
            <a:r>
              <a:rPr sz="3600" b="1" spc="-5" dirty="0">
                <a:solidFill>
                  <a:srgbClr val="921928"/>
                </a:solidFill>
                <a:latin typeface="Arial"/>
                <a:cs typeface="Arial"/>
              </a:rPr>
              <a:t>I</a:t>
            </a:r>
            <a:r>
              <a:rPr sz="3600" b="1" spc="-65" dirty="0">
                <a:solidFill>
                  <a:srgbClr val="921928"/>
                </a:solidFill>
                <a:latin typeface="Arial"/>
                <a:cs typeface="Arial"/>
              </a:rPr>
              <a:t>T</a:t>
            </a:r>
            <a:r>
              <a:rPr sz="3600" b="1" spc="-5" dirty="0">
                <a:solidFill>
                  <a:srgbClr val="921928"/>
                </a:solidFill>
                <a:latin typeface="Arial"/>
                <a:cs typeface="Arial"/>
              </a:rPr>
              <a:t>O</a:t>
            </a:r>
            <a:r>
              <a:rPr sz="3600" b="1" dirty="0">
                <a:solidFill>
                  <a:srgbClr val="921928"/>
                </a:solidFill>
                <a:latin typeface="Arial"/>
                <a:cs typeface="Arial"/>
              </a:rPr>
              <a:t>R</a:t>
            </a:r>
            <a:r>
              <a:rPr sz="3600" b="1" spc="-5" dirty="0">
                <a:solidFill>
                  <a:srgbClr val="921928"/>
                </a:solidFill>
                <a:latin typeface="Arial"/>
                <a:cs typeface="Arial"/>
              </a:rPr>
              <a:t>I</a:t>
            </a:r>
            <a:r>
              <a:rPr sz="3600" b="1" dirty="0">
                <a:solidFill>
                  <a:srgbClr val="921928"/>
                </a:solidFill>
                <a:latin typeface="Arial"/>
                <a:cs typeface="Arial"/>
              </a:rPr>
              <a:t>NG</a:t>
            </a:r>
            <a:endParaRPr sz="36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368298" y="4620955"/>
            <a:ext cx="21082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5" dirty="0">
                <a:latin typeface="Arial"/>
                <a:cs typeface="Arial"/>
              </a:rPr>
              <a:t>Cardiac</a:t>
            </a:r>
            <a:r>
              <a:rPr sz="1800" b="1" spc="-45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Monitoring</a:t>
            </a:r>
            <a:endParaRPr sz="18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596898" y="4895276"/>
            <a:ext cx="2236470" cy="762000"/>
          </a:xfrm>
          <a:prstGeom prst="rect">
            <a:avLst/>
          </a:prstGeom>
        </p:spPr>
        <p:txBody>
          <a:bodyPr vert="horz" wrap="square" lIns="0" tIns="1066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40"/>
              </a:spcBef>
            </a:pPr>
            <a:r>
              <a:rPr sz="1800" dirty="0">
                <a:latin typeface="Arial MT"/>
                <a:cs typeface="Arial MT"/>
              </a:rPr>
              <a:t>Pulse</a:t>
            </a:r>
            <a:r>
              <a:rPr sz="1800" spc="-4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rate</a:t>
            </a:r>
            <a:endParaRPr sz="18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740"/>
              </a:spcBef>
            </a:pPr>
            <a:r>
              <a:rPr sz="1800" spc="-5" dirty="0">
                <a:latin typeface="Arial MT"/>
                <a:cs typeface="Arial MT"/>
              </a:rPr>
              <a:t>Rhythm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abnormalities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3335247" y="4620955"/>
            <a:ext cx="217233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5" dirty="0">
                <a:latin typeface="Arial"/>
                <a:cs typeface="Arial"/>
              </a:rPr>
              <a:t>Integrated</a:t>
            </a:r>
            <a:r>
              <a:rPr sz="1800" b="1" spc="-25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Pulse</a:t>
            </a:r>
            <a:r>
              <a:rPr sz="1800" b="1" spc="-20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Ox</a:t>
            </a:r>
            <a:endParaRPr sz="180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3563847" y="4989255"/>
            <a:ext cx="207137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5" dirty="0">
                <a:latin typeface="Arial MT"/>
                <a:cs typeface="Arial MT"/>
              </a:rPr>
              <a:t>SpO2</a:t>
            </a:r>
            <a:r>
              <a:rPr sz="1800" spc="-7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measurement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6272075" y="4620955"/>
            <a:ext cx="261683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5" dirty="0">
                <a:latin typeface="Arial"/>
                <a:cs typeface="Arial"/>
              </a:rPr>
              <a:t>Blood</a:t>
            </a:r>
            <a:r>
              <a:rPr sz="1800" b="1" spc="-25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Pressure</a:t>
            </a:r>
            <a:r>
              <a:rPr sz="1800" b="1" spc="-15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Monitor</a:t>
            </a:r>
            <a:endParaRPr sz="1800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6500675" y="4989255"/>
            <a:ext cx="1563370" cy="566420"/>
          </a:xfrm>
          <a:prstGeom prst="rect">
            <a:avLst/>
          </a:prstGeom>
        </p:spPr>
        <p:txBody>
          <a:bodyPr vert="horz" wrap="square" lIns="0" tIns="27939" rIns="0" bIns="0" rtlCol="0">
            <a:spAutoFit/>
          </a:bodyPr>
          <a:lstStyle/>
          <a:p>
            <a:pPr marL="12700" marR="5080">
              <a:lnSpc>
                <a:spcPts val="2100"/>
              </a:lnSpc>
              <a:spcBef>
                <a:spcPts val="219"/>
              </a:spcBef>
            </a:pPr>
            <a:r>
              <a:rPr sz="1800" spc="-5" dirty="0">
                <a:latin typeface="Arial MT"/>
                <a:cs typeface="Arial MT"/>
              </a:rPr>
              <a:t>Automated </a:t>
            </a:r>
            <a:r>
              <a:rPr sz="1800" dirty="0">
                <a:latin typeface="Arial MT"/>
                <a:cs typeface="Arial MT"/>
              </a:rPr>
              <a:t> reassessmen</a:t>
            </a:r>
            <a:r>
              <a:rPr sz="1800" spc="-5" dirty="0">
                <a:latin typeface="Arial MT"/>
                <a:cs typeface="Arial MT"/>
              </a:rPr>
              <a:t>t</a:t>
            </a:r>
            <a:r>
              <a:rPr sz="1800" dirty="0">
                <a:latin typeface="Arial MT"/>
                <a:cs typeface="Arial MT"/>
              </a:rPr>
              <a:t>s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9185075" y="4620955"/>
            <a:ext cx="1981835" cy="50545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2130"/>
              </a:lnSpc>
              <a:spcBef>
                <a:spcPts val="100"/>
              </a:spcBef>
            </a:pPr>
            <a:r>
              <a:rPr sz="1800" b="1" spc="-5" dirty="0">
                <a:latin typeface="Arial"/>
                <a:cs typeface="Arial"/>
              </a:rPr>
              <a:t>Other</a:t>
            </a:r>
            <a:r>
              <a:rPr sz="1800" b="1" spc="-45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Capabilities</a:t>
            </a:r>
            <a:endParaRPr sz="1800">
              <a:latin typeface="Arial"/>
              <a:cs typeface="Arial"/>
            </a:endParaRPr>
          </a:p>
          <a:p>
            <a:pPr marL="12700">
              <a:lnSpc>
                <a:spcPts val="1650"/>
              </a:lnSpc>
            </a:pPr>
            <a:r>
              <a:rPr sz="1400" dirty="0">
                <a:latin typeface="Arial MT"/>
                <a:cs typeface="Arial MT"/>
              </a:rPr>
              <a:t>(vary</a:t>
            </a:r>
            <a:r>
              <a:rPr sz="1400" spc="-40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by</a:t>
            </a:r>
            <a:r>
              <a:rPr sz="1400" spc="-30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model)</a:t>
            </a:r>
            <a:endParaRPr sz="1400">
              <a:latin typeface="Arial MT"/>
              <a:cs typeface="Arial MT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9413675" y="5098476"/>
            <a:ext cx="1461770" cy="762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34300"/>
              </a:lnSpc>
              <a:spcBef>
                <a:spcPts val="100"/>
              </a:spcBef>
            </a:pPr>
            <a:r>
              <a:rPr sz="1800" spc="-20" dirty="0">
                <a:latin typeface="Arial MT"/>
                <a:cs typeface="Arial MT"/>
              </a:rPr>
              <a:t>Temperature 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End-tidal</a:t>
            </a:r>
            <a:r>
              <a:rPr sz="1800" spc="-5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CO2</a:t>
            </a:r>
            <a:endParaRPr sz="1800">
              <a:latin typeface="Arial MT"/>
              <a:cs typeface="Arial MT"/>
            </a:endParaRPr>
          </a:p>
        </p:txBody>
      </p:sp>
      <p:grpSp>
        <p:nvGrpSpPr>
          <p:cNvPr id="13" name="object 13"/>
          <p:cNvGrpSpPr/>
          <p:nvPr/>
        </p:nvGrpSpPr>
        <p:grpSpPr>
          <a:xfrm>
            <a:off x="201079" y="1270651"/>
            <a:ext cx="11548110" cy="3477260"/>
            <a:chOff x="201079" y="1270651"/>
            <a:chExt cx="11548110" cy="3477260"/>
          </a:xfrm>
        </p:grpSpPr>
        <p:pic>
          <p:nvPicPr>
            <p:cNvPr id="14" name="object 1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2807218" y="1410949"/>
              <a:ext cx="3333764" cy="3336851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9337316" y="1778692"/>
              <a:ext cx="2411430" cy="2807275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6027113" y="1740641"/>
              <a:ext cx="3650993" cy="279618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201079" y="1270651"/>
              <a:ext cx="2810723" cy="3407023"/>
            </a:xfrm>
            <a:prstGeom prst="rect">
              <a:avLst/>
            </a:prstGeom>
          </p:spPr>
        </p:pic>
      </p:grpSp>
      <p:sp>
        <p:nvSpPr>
          <p:cNvPr id="18" name="object 18"/>
          <p:cNvSpPr/>
          <p:nvPr/>
        </p:nvSpPr>
        <p:spPr>
          <a:xfrm>
            <a:off x="348628" y="5918472"/>
            <a:ext cx="4741545" cy="684530"/>
          </a:xfrm>
          <a:custGeom>
            <a:avLst/>
            <a:gdLst/>
            <a:ahLst/>
            <a:cxnLst/>
            <a:rect l="l" t="t" r="r" b="b"/>
            <a:pathLst>
              <a:path w="4741545" h="684529">
                <a:moveTo>
                  <a:pt x="4662669" y="0"/>
                </a:moveTo>
                <a:lnTo>
                  <a:pt x="78530" y="0"/>
                </a:lnTo>
                <a:lnTo>
                  <a:pt x="47962" y="6171"/>
                </a:lnTo>
                <a:lnTo>
                  <a:pt x="23000" y="23000"/>
                </a:lnTo>
                <a:lnTo>
                  <a:pt x="6171" y="47962"/>
                </a:lnTo>
                <a:lnTo>
                  <a:pt x="0" y="78530"/>
                </a:lnTo>
                <a:lnTo>
                  <a:pt x="0" y="605469"/>
                </a:lnTo>
                <a:lnTo>
                  <a:pt x="6171" y="636037"/>
                </a:lnTo>
                <a:lnTo>
                  <a:pt x="23000" y="660999"/>
                </a:lnTo>
                <a:lnTo>
                  <a:pt x="47962" y="677828"/>
                </a:lnTo>
                <a:lnTo>
                  <a:pt x="78530" y="684000"/>
                </a:lnTo>
                <a:lnTo>
                  <a:pt x="4662669" y="684000"/>
                </a:lnTo>
                <a:lnTo>
                  <a:pt x="4693236" y="677828"/>
                </a:lnTo>
                <a:lnTo>
                  <a:pt x="4718198" y="660999"/>
                </a:lnTo>
                <a:lnTo>
                  <a:pt x="4735028" y="636037"/>
                </a:lnTo>
                <a:lnTo>
                  <a:pt x="4741199" y="605469"/>
                </a:lnTo>
                <a:lnTo>
                  <a:pt x="4741199" y="78530"/>
                </a:lnTo>
                <a:lnTo>
                  <a:pt x="4735028" y="47962"/>
                </a:lnTo>
                <a:lnTo>
                  <a:pt x="4718198" y="23000"/>
                </a:lnTo>
                <a:lnTo>
                  <a:pt x="4693236" y="6171"/>
                </a:lnTo>
                <a:lnTo>
                  <a:pt x="4662669" y="0"/>
                </a:lnTo>
                <a:close/>
              </a:path>
            </a:pathLst>
          </a:custGeom>
          <a:solidFill>
            <a:srgbClr val="FFF4D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 txBox="1"/>
          <p:nvPr/>
        </p:nvSpPr>
        <p:spPr>
          <a:xfrm>
            <a:off x="1150939" y="5964122"/>
            <a:ext cx="3550285" cy="497840"/>
          </a:xfrm>
          <a:prstGeom prst="rect">
            <a:avLst/>
          </a:prstGeom>
        </p:spPr>
        <p:txBody>
          <a:bodyPr vert="horz" wrap="square" lIns="0" tIns="33019" rIns="0" bIns="0" rtlCol="0">
            <a:spAutoFit/>
          </a:bodyPr>
          <a:lstStyle/>
          <a:p>
            <a:pPr marL="12700" marR="5080">
              <a:lnSpc>
                <a:spcPts val="1800"/>
              </a:lnSpc>
              <a:spcBef>
                <a:spcPts val="259"/>
              </a:spcBef>
            </a:pPr>
            <a:r>
              <a:rPr sz="1600" spc="-5" dirty="0">
                <a:latin typeface="Arial MT"/>
                <a:cs typeface="Arial MT"/>
              </a:rPr>
              <a:t>Battery life </a:t>
            </a:r>
            <a:r>
              <a:rPr sz="1600" dirty="0">
                <a:latin typeface="Arial MT"/>
                <a:cs typeface="Arial MT"/>
              </a:rPr>
              <a:t>is </a:t>
            </a:r>
            <a:r>
              <a:rPr sz="1600" spc="-5" dirty="0">
                <a:latin typeface="Arial MT"/>
                <a:cs typeface="Arial MT"/>
              </a:rPr>
              <a:t>limited; </a:t>
            </a:r>
            <a:r>
              <a:rPr sz="1600" dirty="0">
                <a:latin typeface="Arial MT"/>
                <a:cs typeface="Arial MT"/>
              </a:rPr>
              <a:t>keep plugged </a:t>
            </a:r>
            <a:r>
              <a:rPr sz="1600" spc="-5" dirty="0">
                <a:latin typeface="Arial MT"/>
                <a:cs typeface="Arial MT"/>
              </a:rPr>
              <a:t>into </a:t>
            </a:r>
            <a:r>
              <a:rPr sz="1600" spc="-43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an</a:t>
            </a:r>
            <a:r>
              <a:rPr sz="1600" spc="-5" dirty="0">
                <a:latin typeface="Arial MT"/>
                <a:cs typeface="Arial MT"/>
              </a:rPr>
              <a:t> electrical </a:t>
            </a:r>
            <a:r>
              <a:rPr sz="1600" dirty="0">
                <a:latin typeface="Arial MT"/>
                <a:cs typeface="Arial MT"/>
              </a:rPr>
              <a:t>source</a:t>
            </a:r>
            <a:r>
              <a:rPr sz="1600" spc="-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when</a:t>
            </a:r>
            <a:r>
              <a:rPr sz="1600" spc="-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possible</a:t>
            </a:r>
            <a:endParaRPr sz="1600">
              <a:latin typeface="Arial MT"/>
              <a:cs typeface="Arial MT"/>
            </a:endParaRPr>
          </a:p>
        </p:txBody>
      </p:sp>
      <p:pic>
        <p:nvPicPr>
          <p:cNvPr id="20" name="object 20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561809" y="6040199"/>
            <a:ext cx="445295" cy="387668"/>
          </a:xfrm>
          <a:prstGeom prst="rect">
            <a:avLst/>
          </a:prstGeom>
        </p:spPr>
      </p:pic>
      <p:sp>
        <p:nvSpPr>
          <p:cNvPr id="21" name="object 21"/>
          <p:cNvSpPr/>
          <p:nvPr/>
        </p:nvSpPr>
        <p:spPr>
          <a:xfrm>
            <a:off x="5194532" y="5916452"/>
            <a:ext cx="3807460" cy="684530"/>
          </a:xfrm>
          <a:custGeom>
            <a:avLst/>
            <a:gdLst/>
            <a:ahLst/>
            <a:cxnLst/>
            <a:rect l="l" t="t" r="r" b="b"/>
            <a:pathLst>
              <a:path w="3807459" h="684529">
                <a:moveTo>
                  <a:pt x="3728565" y="0"/>
                </a:moveTo>
                <a:lnTo>
                  <a:pt x="78530" y="0"/>
                </a:lnTo>
                <a:lnTo>
                  <a:pt x="47963" y="6171"/>
                </a:lnTo>
                <a:lnTo>
                  <a:pt x="23001" y="23000"/>
                </a:lnTo>
                <a:lnTo>
                  <a:pt x="6171" y="47962"/>
                </a:lnTo>
                <a:lnTo>
                  <a:pt x="0" y="78529"/>
                </a:lnTo>
                <a:lnTo>
                  <a:pt x="0" y="605469"/>
                </a:lnTo>
                <a:lnTo>
                  <a:pt x="6171" y="636037"/>
                </a:lnTo>
                <a:lnTo>
                  <a:pt x="23001" y="660999"/>
                </a:lnTo>
                <a:lnTo>
                  <a:pt x="47963" y="677828"/>
                </a:lnTo>
                <a:lnTo>
                  <a:pt x="78530" y="683999"/>
                </a:lnTo>
                <a:lnTo>
                  <a:pt x="3728565" y="683999"/>
                </a:lnTo>
                <a:lnTo>
                  <a:pt x="3759132" y="677828"/>
                </a:lnTo>
                <a:lnTo>
                  <a:pt x="3784094" y="660999"/>
                </a:lnTo>
                <a:lnTo>
                  <a:pt x="3800924" y="636037"/>
                </a:lnTo>
                <a:lnTo>
                  <a:pt x="3807095" y="605469"/>
                </a:lnTo>
                <a:lnTo>
                  <a:pt x="3807095" y="78529"/>
                </a:lnTo>
                <a:lnTo>
                  <a:pt x="3800924" y="47962"/>
                </a:lnTo>
                <a:lnTo>
                  <a:pt x="3784094" y="23000"/>
                </a:lnTo>
                <a:lnTo>
                  <a:pt x="3759132" y="6171"/>
                </a:lnTo>
                <a:lnTo>
                  <a:pt x="3728565" y="0"/>
                </a:lnTo>
                <a:close/>
              </a:path>
            </a:pathLst>
          </a:custGeom>
          <a:solidFill>
            <a:srgbClr val="FFF4D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object 22"/>
          <p:cNvSpPr txBox="1"/>
          <p:nvPr/>
        </p:nvSpPr>
        <p:spPr>
          <a:xfrm>
            <a:off x="5996843" y="5962102"/>
            <a:ext cx="2736850" cy="497840"/>
          </a:xfrm>
          <a:prstGeom prst="rect">
            <a:avLst/>
          </a:prstGeom>
        </p:spPr>
        <p:txBody>
          <a:bodyPr vert="horz" wrap="square" lIns="0" tIns="33019" rIns="0" bIns="0" rtlCol="0">
            <a:spAutoFit/>
          </a:bodyPr>
          <a:lstStyle/>
          <a:p>
            <a:pPr marL="12700" marR="5080">
              <a:lnSpc>
                <a:spcPts val="1800"/>
              </a:lnSpc>
              <a:spcBef>
                <a:spcPts val="259"/>
              </a:spcBef>
            </a:pPr>
            <a:r>
              <a:rPr sz="1600" spc="-5" dirty="0">
                <a:latin typeface="Arial MT"/>
                <a:cs typeface="Arial MT"/>
              </a:rPr>
              <a:t>Familiarize </a:t>
            </a:r>
            <a:r>
              <a:rPr sz="1600" dirty="0">
                <a:latin typeface="Arial MT"/>
                <a:cs typeface="Arial MT"/>
              </a:rPr>
              <a:t>and </a:t>
            </a:r>
            <a:r>
              <a:rPr sz="1600" spc="-5" dirty="0">
                <a:latin typeface="Arial MT"/>
                <a:cs typeface="Arial MT"/>
              </a:rPr>
              <a:t>train </a:t>
            </a:r>
            <a:r>
              <a:rPr sz="1600" dirty="0">
                <a:latin typeface="Arial MT"/>
                <a:cs typeface="Arial MT"/>
              </a:rPr>
              <a:t>using </a:t>
            </a:r>
            <a:r>
              <a:rPr sz="1600" spc="-5" dirty="0">
                <a:latin typeface="Arial MT"/>
                <a:cs typeface="Arial MT"/>
              </a:rPr>
              <a:t>the </a:t>
            </a:r>
            <a:r>
              <a:rPr sz="1600" spc="-43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monitors</a:t>
            </a:r>
            <a:r>
              <a:rPr sz="1600" spc="-1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you</a:t>
            </a:r>
            <a:r>
              <a:rPr sz="1600" spc="-1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will</a:t>
            </a:r>
            <a:r>
              <a:rPr sz="1600" spc="-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deploy</a:t>
            </a:r>
            <a:r>
              <a:rPr sz="1600" spc="-1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with</a:t>
            </a:r>
            <a:endParaRPr sz="1600">
              <a:latin typeface="Arial MT"/>
              <a:cs typeface="Arial MT"/>
            </a:endParaRPr>
          </a:p>
        </p:txBody>
      </p:sp>
      <p:pic>
        <p:nvPicPr>
          <p:cNvPr id="23" name="object 23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5407713" y="6038179"/>
            <a:ext cx="445295" cy="387668"/>
          </a:xfrm>
          <a:prstGeom prst="rect">
            <a:avLst/>
          </a:prstGeom>
        </p:spPr>
      </p:pic>
      <p:sp>
        <p:nvSpPr>
          <p:cNvPr id="24" name="object 24"/>
          <p:cNvSpPr/>
          <p:nvPr/>
        </p:nvSpPr>
        <p:spPr>
          <a:xfrm>
            <a:off x="400160" y="5006161"/>
            <a:ext cx="114300" cy="288290"/>
          </a:xfrm>
          <a:custGeom>
            <a:avLst/>
            <a:gdLst/>
            <a:ahLst/>
            <a:cxnLst/>
            <a:rect l="l" t="t" r="r" b="b"/>
            <a:pathLst>
              <a:path w="114300" h="288289">
                <a:moveTo>
                  <a:pt x="0" y="288000"/>
                </a:moveTo>
                <a:lnTo>
                  <a:pt x="0" y="0"/>
                </a:lnTo>
                <a:lnTo>
                  <a:pt x="114300" y="0"/>
                </a:lnTo>
                <a:lnTo>
                  <a:pt x="114300" y="288000"/>
                </a:lnTo>
                <a:lnTo>
                  <a:pt x="0" y="288000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object 25"/>
          <p:cNvSpPr/>
          <p:nvPr/>
        </p:nvSpPr>
        <p:spPr>
          <a:xfrm>
            <a:off x="400160" y="5383357"/>
            <a:ext cx="114300" cy="288290"/>
          </a:xfrm>
          <a:custGeom>
            <a:avLst/>
            <a:gdLst/>
            <a:ahLst/>
            <a:cxnLst/>
            <a:rect l="l" t="t" r="r" b="b"/>
            <a:pathLst>
              <a:path w="114300" h="288289">
                <a:moveTo>
                  <a:pt x="0" y="288000"/>
                </a:moveTo>
                <a:lnTo>
                  <a:pt x="0" y="0"/>
                </a:lnTo>
                <a:lnTo>
                  <a:pt x="114300" y="0"/>
                </a:lnTo>
                <a:lnTo>
                  <a:pt x="114300" y="288000"/>
                </a:lnTo>
                <a:lnTo>
                  <a:pt x="0" y="288000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" name="object 26"/>
          <p:cNvSpPr/>
          <p:nvPr/>
        </p:nvSpPr>
        <p:spPr>
          <a:xfrm>
            <a:off x="3350352" y="5006161"/>
            <a:ext cx="114300" cy="288290"/>
          </a:xfrm>
          <a:custGeom>
            <a:avLst/>
            <a:gdLst/>
            <a:ahLst/>
            <a:cxnLst/>
            <a:rect l="l" t="t" r="r" b="b"/>
            <a:pathLst>
              <a:path w="114300" h="288289">
                <a:moveTo>
                  <a:pt x="0" y="288000"/>
                </a:moveTo>
                <a:lnTo>
                  <a:pt x="0" y="0"/>
                </a:lnTo>
                <a:lnTo>
                  <a:pt x="114300" y="0"/>
                </a:lnTo>
                <a:lnTo>
                  <a:pt x="114300" y="288000"/>
                </a:lnTo>
                <a:lnTo>
                  <a:pt x="0" y="288000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" name="object 27"/>
          <p:cNvSpPr/>
          <p:nvPr/>
        </p:nvSpPr>
        <p:spPr>
          <a:xfrm>
            <a:off x="6273247" y="5078162"/>
            <a:ext cx="114300" cy="467995"/>
          </a:xfrm>
          <a:custGeom>
            <a:avLst/>
            <a:gdLst/>
            <a:ahLst/>
            <a:cxnLst/>
            <a:rect l="l" t="t" r="r" b="b"/>
            <a:pathLst>
              <a:path w="114300" h="467995">
                <a:moveTo>
                  <a:pt x="0" y="467999"/>
                </a:moveTo>
                <a:lnTo>
                  <a:pt x="0" y="0"/>
                </a:lnTo>
                <a:lnTo>
                  <a:pt x="114300" y="0"/>
                </a:lnTo>
                <a:lnTo>
                  <a:pt x="114300" y="467999"/>
                </a:lnTo>
                <a:lnTo>
                  <a:pt x="0" y="467999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" name="object 28"/>
          <p:cNvSpPr/>
          <p:nvPr/>
        </p:nvSpPr>
        <p:spPr>
          <a:xfrm>
            <a:off x="9201380" y="5259100"/>
            <a:ext cx="114300" cy="288290"/>
          </a:xfrm>
          <a:custGeom>
            <a:avLst/>
            <a:gdLst/>
            <a:ahLst/>
            <a:cxnLst/>
            <a:rect l="l" t="t" r="r" b="b"/>
            <a:pathLst>
              <a:path w="114300" h="288289">
                <a:moveTo>
                  <a:pt x="0" y="288000"/>
                </a:moveTo>
                <a:lnTo>
                  <a:pt x="0" y="0"/>
                </a:lnTo>
                <a:lnTo>
                  <a:pt x="114300" y="0"/>
                </a:lnTo>
                <a:lnTo>
                  <a:pt x="114300" y="288000"/>
                </a:lnTo>
                <a:lnTo>
                  <a:pt x="0" y="288000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" name="object 29"/>
          <p:cNvSpPr/>
          <p:nvPr/>
        </p:nvSpPr>
        <p:spPr>
          <a:xfrm>
            <a:off x="9201380" y="5636295"/>
            <a:ext cx="114300" cy="288290"/>
          </a:xfrm>
          <a:custGeom>
            <a:avLst/>
            <a:gdLst/>
            <a:ahLst/>
            <a:cxnLst/>
            <a:rect l="l" t="t" r="r" b="b"/>
            <a:pathLst>
              <a:path w="114300" h="288289">
                <a:moveTo>
                  <a:pt x="0" y="288000"/>
                </a:moveTo>
                <a:lnTo>
                  <a:pt x="0" y="0"/>
                </a:lnTo>
                <a:lnTo>
                  <a:pt x="114300" y="0"/>
                </a:lnTo>
                <a:lnTo>
                  <a:pt x="114300" y="288000"/>
                </a:lnTo>
                <a:lnTo>
                  <a:pt x="0" y="288000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" name="object 30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>
                <a:solidFill>
                  <a:srgbClr val="000000"/>
                </a:solidFill>
              </a:rPr>
              <a:t>16</a:t>
            </a:fld>
            <a:endParaRPr dirty="0">
              <a:solidFill>
                <a:srgbClr val="000000"/>
              </a:solidFill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ject 3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2590800" y="579695"/>
            <a:ext cx="7010399" cy="579133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670560">
              <a:lnSpc>
                <a:spcPct val="110900"/>
              </a:lnSpc>
              <a:spcBef>
                <a:spcPts val="100"/>
              </a:spcBef>
            </a:pPr>
            <a:r>
              <a:rPr sz="3600" b="1" spc="-5" dirty="0">
                <a:solidFill>
                  <a:srgbClr val="FFFFFF"/>
                </a:solidFill>
                <a:latin typeface="Arial"/>
                <a:cs typeface="Arial"/>
              </a:rPr>
              <a:t>ELECTRONIC</a:t>
            </a:r>
            <a:r>
              <a:rPr sz="3600" b="1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600" b="1" spc="-30" dirty="0">
                <a:solidFill>
                  <a:srgbClr val="FFFFFF"/>
                </a:solidFill>
                <a:latin typeface="Arial"/>
                <a:cs typeface="Arial"/>
              </a:rPr>
              <a:t>VITAL</a:t>
            </a:r>
            <a:r>
              <a:rPr sz="3600" b="1" spc="-5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600" b="1" spc="-5" dirty="0">
                <a:solidFill>
                  <a:srgbClr val="FFFFFF"/>
                </a:solidFill>
                <a:latin typeface="Arial"/>
                <a:cs typeface="Arial"/>
              </a:rPr>
              <a:t>SIGNS</a:t>
            </a:r>
            <a:endParaRPr sz="3600" dirty="0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4051286" y="6056522"/>
            <a:ext cx="47117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i="1" spc="-10" dirty="0">
                <a:solidFill>
                  <a:srgbClr val="8A8C8C"/>
                </a:solidFill>
                <a:latin typeface="Arial"/>
                <a:cs typeface="Arial"/>
              </a:rPr>
              <a:t>Video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dirty="0">
                <a:solidFill>
                  <a:srgbClr val="8A8C8C"/>
                </a:solidFill>
                <a:latin typeface="Arial"/>
                <a:cs typeface="Arial"/>
              </a:rPr>
              <a:t>can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dirty="0">
                <a:solidFill>
                  <a:srgbClr val="8A8C8C"/>
                </a:solidFill>
                <a:latin typeface="Arial"/>
                <a:cs typeface="Arial"/>
              </a:rPr>
              <a:t>be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spc="-5" dirty="0">
                <a:solidFill>
                  <a:srgbClr val="8A8C8C"/>
                </a:solidFill>
                <a:latin typeface="Arial"/>
                <a:cs typeface="Arial"/>
              </a:rPr>
              <a:t>found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dirty="0">
                <a:solidFill>
                  <a:srgbClr val="8A8C8C"/>
                </a:solidFill>
                <a:latin typeface="Arial"/>
                <a:cs typeface="Arial"/>
              </a:rPr>
              <a:t>on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spc="-5" dirty="0">
                <a:solidFill>
                  <a:srgbClr val="8A8C8C"/>
                </a:solidFill>
                <a:latin typeface="Arial"/>
                <a:cs typeface="Arial"/>
              </a:rPr>
              <a:t>deployedmedicine.com</a:t>
            </a:r>
            <a:endParaRPr sz="1800">
              <a:latin typeface="Arial"/>
              <a:cs typeface="Arial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17</a:t>
            </a:fld>
            <a:endParaRPr dirty="0"/>
          </a:p>
        </p:txBody>
      </p:sp>
      <p:pic>
        <p:nvPicPr>
          <p:cNvPr id="13" name="20g. Monitoring Electric Vital Signs">
            <a:hlinkClick r:id="" action="ppaction://media"/>
            <a:extLst>
              <a:ext uri="{FF2B5EF4-FFF2-40B4-BE49-F238E27FC236}">
                <a16:creationId xmlns:a16="http://schemas.microsoft.com/office/drawing/2014/main" id="{770D33F1-1733-8B9E-6292-31EF4FDAAF9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065528" y="1564786"/>
            <a:ext cx="8518144" cy="479145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7338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Module</a:t>
            </a:r>
            <a:r>
              <a:rPr spc="-15" dirty="0"/>
              <a:t> </a:t>
            </a:r>
            <a:r>
              <a:rPr dirty="0"/>
              <a:t>20:</a:t>
            </a:r>
            <a:r>
              <a:rPr spc="-15" dirty="0"/>
              <a:t> </a:t>
            </a:r>
            <a:r>
              <a:rPr spc="-5" dirty="0"/>
              <a:t>Casualty</a:t>
            </a:r>
            <a:r>
              <a:rPr spc="-15" dirty="0"/>
              <a:t> </a:t>
            </a:r>
            <a:r>
              <a:rPr spc="-5" dirty="0"/>
              <a:t>Monitoring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8968557" y="1907423"/>
            <a:ext cx="2884170" cy="3042920"/>
          </a:xfrm>
          <a:prstGeom prst="rect">
            <a:avLst/>
          </a:prstGeom>
        </p:spPr>
        <p:txBody>
          <a:bodyPr vert="horz" wrap="square" lIns="0" tIns="27939" rIns="0" bIns="0" rtlCol="0">
            <a:spAutoFit/>
          </a:bodyPr>
          <a:lstStyle/>
          <a:p>
            <a:pPr marL="12700" marR="589280">
              <a:lnSpc>
                <a:spcPts val="2100"/>
              </a:lnSpc>
              <a:spcBef>
                <a:spcPts val="219"/>
              </a:spcBef>
            </a:pPr>
            <a:r>
              <a:rPr sz="1800" b="1" spc="-5" dirty="0">
                <a:latin typeface="Arial"/>
                <a:cs typeface="Arial"/>
              </a:rPr>
              <a:t>Confirm</a:t>
            </a:r>
            <a:r>
              <a:rPr sz="1800" b="1" spc="-40" dirty="0">
                <a:latin typeface="Arial"/>
                <a:cs typeface="Arial"/>
              </a:rPr>
              <a:t> </a:t>
            </a:r>
            <a:r>
              <a:rPr sz="1800" dirty="0">
                <a:latin typeface="Arial MT"/>
                <a:cs typeface="Arial MT"/>
              </a:rPr>
              <a:t>sensor</a:t>
            </a:r>
            <a:r>
              <a:rPr sz="1800" spc="-4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paper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matches</a:t>
            </a:r>
            <a:r>
              <a:rPr sz="1800" spc="-3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“check”</a:t>
            </a:r>
            <a:r>
              <a:rPr sz="1800" spc="-3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color</a:t>
            </a:r>
            <a:endParaRPr sz="1800">
              <a:latin typeface="Arial MT"/>
              <a:cs typeface="Arial MT"/>
            </a:endParaRPr>
          </a:p>
          <a:p>
            <a:pPr marL="12700" marR="5080" algn="just">
              <a:lnSpc>
                <a:spcPts val="2100"/>
              </a:lnSpc>
              <a:spcBef>
                <a:spcPts val="1200"/>
              </a:spcBef>
            </a:pPr>
            <a:r>
              <a:rPr sz="1800" b="1" spc="-5" dirty="0">
                <a:latin typeface="Arial"/>
                <a:cs typeface="Arial"/>
              </a:rPr>
              <a:t>Fit </a:t>
            </a:r>
            <a:r>
              <a:rPr sz="1800" spc="-5" dirty="0">
                <a:latin typeface="Arial MT"/>
                <a:cs typeface="Arial MT"/>
              </a:rPr>
              <a:t>tapered female </a:t>
            </a:r>
            <a:r>
              <a:rPr sz="1800" dirty="0">
                <a:latin typeface="Arial MT"/>
                <a:cs typeface="Arial MT"/>
              </a:rPr>
              <a:t>end over </a:t>
            </a:r>
            <a:r>
              <a:rPr sz="1800" spc="-49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BVM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Mask,</a:t>
            </a:r>
            <a:r>
              <a:rPr sz="1800" spc="-3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EGA</a:t>
            </a:r>
            <a:r>
              <a:rPr sz="1800" spc="-12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or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Surgical </a:t>
            </a:r>
            <a:r>
              <a:rPr sz="1800" spc="-49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Airway</a:t>
            </a:r>
            <a:endParaRPr sz="1800">
              <a:latin typeface="Arial MT"/>
              <a:cs typeface="Arial MT"/>
            </a:endParaRPr>
          </a:p>
          <a:p>
            <a:pPr marL="12700" marR="690245">
              <a:lnSpc>
                <a:spcPts val="2100"/>
              </a:lnSpc>
              <a:spcBef>
                <a:spcPts val="1200"/>
              </a:spcBef>
            </a:pPr>
            <a:r>
              <a:rPr sz="1800" b="1" dirty="0">
                <a:latin typeface="Arial"/>
                <a:cs typeface="Arial"/>
              </a:rPr>
              <a:t>Attach</a:t>
            </a:r>
            <a:r>
              <a:rPr sz="1800" b="1" spc="-35" dirty="0">
                <a:latin typeface="Arial"/>
                <a:cs typeface="Arial"/>
              </a:rPr>
              <a:t> </a:t>
            </a:r>
            <a:r>
              <a:rPr sz="1800" spc="-5" dirty="0">
                <a:latin typeface="Arial MT"/>
                <a:cs typeface="Arial MT"/>
              </a:rPr>
              <a:t>ventilation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aid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(bag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valve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mask)</a:t>
            </a:r>
            <a:endParaRPr sz="1800">
              <a:latin typeface="Arial MT"/>
              <a:cs typeface="Arial MT"/>
            </a:endParaRPr>
          </a:p>
          <a:p>
            <a:pPr marL="12700" algn="just">
              <a:lnSpc>
                <a:spcPct val="100000"/>
              </a:lnSpc>
              <a:spcBef>
                <a:spcPts val="1080"/>
              </a:spcBef>
            </a:pPr>
            <a:r>
              <a:rPr sz="1800" b="1" spc="-5" dirty="0">
                <a:latin typeface="Arial"/>
                <a:cs typeface="Arial"/>
              </a:rPr>
              <a:t>Give</a:t>
            </a:r>
            <a:r>
              <a:rPr sz="1800" b="1" spc="-25" dirty="0">
                <a:latin typeface="Arial"/>
                <a:cs typeface="Arial"/>
              </a:rPr>
              <a:t> </a:t>
            </a:r>
            <a:r>
              <a:rPr sz="1800" b="1" dirty="0">
                <a:latin typeface="Arial"/>
                <a:cs typeface="Arial"/>
              </a:rPr>
              <a:t>6</a:t>
            </a:r>
            <a:r>
              <a:rPr sz="1800" b="1" spc="-20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breaths</a:t>
            </a:r>
            <a:endParaRPr sz="1800">
              <a:latin typeface="Arial"/>
              <a:cs typeface="Arial"/>
            </a:endParaRPr>
          </a:p>
          <a:p>
            <a:pPr marL="12700" algn="just">
              <a:lnSpc>
                <a:spcPct val="100000"/>
              </a:lnSpc>
              <a:spcBef>
                <a:spcPts val="1140"/>
              </a:spcBef>
            </a:pPr>
            <a:r>
              <a:rPr sz="1800" b="1" dirty="0">
                <a:latin typeface="Arial"/>
                <a:cs typeface="Arial"/>
              </a:rPr>
              <a:t>Assess</a:t>
            </a:r>
            <a:r>
              <a:rPr sz="1800" b="1" spc="-30" dirty="0">
                <a:latin typeface="Arial"/>
                <a:cs typeface="Arial"/>
              </a:rPr>
              <a:t> </a:t>
            </a:r>
            <a:r>
              <a:rPr sz="1800" spc="-5" dirty="0">
                <a:latin typeface="Arial MT"/>
                <a:cs typeface="Arial MT"/>
              </a:rPr>
              <a:t>for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color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changes</a:t>
            </a:r>
            <a:endParaRPr sz="1800">
              <a:latin typeface="Arial MT"/>
              <a:cs typeface="Arial MT"/>
            </a:endParaRPr>
          </a:p>
        </p:txBody>
      </p:sp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8387830" y="1890839"/>
            <a:ext cx="488920" cy="467078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8394363" y="2564796"/>
            <a:ext cx="488920" cy="467078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8413962" y="3528217"/>
            <a:ext cx="488920" cy="467078"/>
          </a:xfrm>
          <a:prstGeom prst="rect">
            <a:avLst/>
          </a:prstGeom>
        </p:spPr>
      </p:pic>
      <p:grpSp>
        <p:nvGrpSpPr>
          <p:cNvPr id="8" name="object 8"/>
          <p:cNvGrpSpPr/>
          <p:nvPr/>
        </p:nvGrpSpPr>
        <p:grpSpPr>
          <a:xfrm>
            <a:off x="8400896" y="4158945"/>
            <a:ext cx="502284" cy="934719"/>
            <a:chOff x="8400896" y="4158945"/>
            <a:chExt cx="502284" cy="934719"/>
          </a:xfrm>
        </p:grpSpPr>
        <p:pic>
          <p:nvPicPr>
            <p:cNvPr id="9" name="object 9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8413962" y="4158945"/>
              <a:ext cx="488920" cy="467078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8400896" y="4626023"/>
              <a:ext cx="488920" cy="467078"/>
            </a:xfrm>
            <a:prstGeom prst="rect">
              <a:avLst/>
            </a:prstGeom>
          </p:spPr>
        </p:pic>
      </p:grpSp>
      <p:sp>
        <p:nvSpPr>
          <p:cNvPr id="11" name="object 11"/>
          <p:cNvSpPr txBox="1"/>
          <p:nvPr/>
        </p:nvSpPr>
        <p:spPr>
          <a:xfrm>
            <a:off x="1997967" y="723262"/>
            <a:ext cx="8196580" cy="1056005"/>
          </a:xfrm>
          <a:prstGeom prst="rect">
            <a:avLst/>
          </a:prstGeom>
        </p:spPr>
        <p:txBody>
          <a:bodyPr vert="horz" wrap="square" lIns="0" tIns="84455" rIns="0" bIns="0" rtlCol="0">
            <a:spAutoFit/>
          </a:bodyPr>
          <a:lstStyle/>
          <a:p>
            <a:pPr marL="1329055" marR="5080" indent="-1316990">
              <a:lnSpc>
                <a:spcPts val="3790"/>
              </a:lnSpc>
              <a:spcBef>
                <a:spcPts val="665"/>
              </a:spcBef>
            </a:pPr>
            <a:r>
              <a:rPr sz="3600" b="1" spc="-5" dirty="0">
                <a:latin typeface="Arial"/>
                <a:cs typeface="Arial"/>
              </a:rPr>
              <a:t>USING END-TIDAL</a:t>
            </a:r>
            <a:r>
              <a:rPr sz="3600" b="1" spc="-70" dirty="0">
                <a:latin typeface="Arial"/>
                <a:cs typeface="Arial"/>
              </a:rPr>
              <a:t> </a:t>
            </a:r>
            <a:r>
              <a:rPr sz="3600" b="1" spc="-5" dirty="0">
                <a:latin typeface="Arial"/>
                <a:cs typeface="Arial"/>
              </a:rPr>
              <a:t>CARBON</a:t>
            </a:r>
            <a:r>
              <a:rPr sz="3600" b="1" dirty="0">
                <a:latin typeface="Arial"/>
                <a:cs typeface="Arial"/>
              </a:rPr>
              <a:t> </a:t>
            </a:r>
            <a:r>
              <a:rPr sz="3600" b="1" spc="-5" dirty="0">
                <a:latin typeface="Arial"/>
                <a:cs typeface="Arial"/>
              </a:rPr>
              <a:t>DIOXIDE </a:t>
            </a:r>
            <a:r>
              <a:rPr sz="3600" b="1" spc="-990" dirty="0">
                <a:latin typeface="Arial"/>
                <a:cs typeface="Arial"/>
              </a:rPr>
              <a:t> </a:t>
            </a:r>
            <a:r>
              <a:rPr sz="3600" b="1" spc="-5" dirty="0">
                <a:solidFill>
                  <a:srgbClr val="921928"/>
                </a:solidFill>
                <a:latin typeface="Arial"/>
                <a:cs typeface="Arial"/>
              </a:rPr>
              <a:t>COLORIMETRIC </a:t>
            </a:r>
            <a:r>
              <a:rPr sz="3600" b="1" spc="-5" dirty="0">
                <a:latin typeface="Arial"/>
                <a:cs typeface="Arial"/>
              </a:rPr>
              <a:t>DEVICES</a:t>
            </a:r>
            <a:endParaRPr sz="3600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316228" y="1906036"/>
            <a:ext cx="400304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5" dirty="0">
                <a:latin typeface="Arial MT"/>
                <a:cs typeface="Arial MT"/>
              </a:rPr>
              <a:t>End-tidal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carbon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dioxide</a:t>
            </a:r>
            <a:r>
              <a:rPr sz="1800" spc="-5" dirty="0">
                <a:latin typeface="Arial MT"/>
                <a:cs typeface="Arial MT"/>
              </a:rPr>
              <a:t> (ETCO2)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uses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495616" y="2180356"/>
            <a:ext cx="3799204" cy="711200"/>
          </a:xfrm>
          <a:prstGeom prst="rect">
            <a:avLst/>
          </a:prstGeom>
        </p:spPr>
        <p:txBody>
          <a:bodyPr vert="horz" wrap="square" lIns="0" tIns="812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640"/>
              </a:spcBef>
            </a:pPr>
            <a:r>
              <a:rPr sz="1800" b="1" spc="-5" dirty="0">
                <a:latin typeface="Arial"/>
                <a:cs typeface="Arial"/>
              </a:rPr>
              <a:t>Confirm</a:t>
            </a:r>
            <a:r>
              <a:rPr sz="1800" b="1" spc="-25" dirty="0">
                <a:latin typeface="Arial"/>
                <a:cs typeface="Arial"/>
              </a:rPr>
              <a:t> </a:t>
            </a:r>
            <a:r>
              <a:rPr sz="1800" dirty="0">
                <a:latin typeface="Arial MT"/>
                <a:cs typeface="Arial MT"/>
              </a:rPr>
              <a:t>advanced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airway</a:t>
            </a:r>
            <a:r>
              <a:rPr sz="1800" spc="-3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placement</a:t>
            </a:r>
            <a:endParaRPr sz="18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540"/>
              </a:spcBef>
            </a:pPr>
            <a:r>
              <a:rPr sz="1800" b="1" spc="-5" dirty="0">
                <a:latin typeface="Arial"/>
                <a:cs typeface="Arial"/>
              </a:rPr>
              <a:t>Monitor</a:t>
            </a:r>
            <a:r>
              <a:rPr sz="1800" b="1" spc="-10" dirty="0">
                <a:latin typeface="Arial"/>
                <a:cs typeface="Arial"/>
              </a:rPr>
              <a:t> </a:t>
            </a:r>
            <a:r>
              <a:rPr sz="1800" spc="-5" dirty="0">
                <a:latin typeface="Arial MT"/>
                <a:cs typeface="Arial MT"/>
              </a:rPr>
              <a:t>for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effective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ventilation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14" name="object 14"/>
          <p:cNvSpPr/>
          <p:nvPr/>
        </p:nvSpPr>
        <p:spPr>
          <a:xfrm>
            <a:off x="372536" y="2370659"/>
            <a:ext cx="0" cy="255904"/>
          </a:xfrm>
          <a:custGeom>
            <a:avLst/>
            <a:gdLst/>
            <a:ahLst/>
            <a:cxnLst/>
            <a:rect l="l" t="t" r="r" b="b"/>
            <a:pathLst>
              <a:path h="255905">
                <a:moveTo>
                  <a:pt x="0" y="255599"/>
                </a:moveTo>
                <a:lnTo>
                  <a:pt x="0" y="0"/>
                </a:lnTo>
              </a:path>
            </a:pathLst>
          </a:custGeom>
          <a:ln w="82550">
            <a:solidFill>
              <a:srgbClr val="95212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366896" y="2805958"/>
            <a:ext cx="0" cy="255904"/>
          </a:xfrm>
          <a:custGeom>
            <a:avLst/>
            <a:gdLst/>
            <a:ahLst/>
            <a:cxnLst/>
            <a:rect l="l" t="t" r="r" b="b"/>
            <a:pathLst>
              <a:path h="255905">
                <a:moveTo>
                  <a:pt x="0" y="255599"/>
                </a:moveTo>
                <a:lnTo>
                  <a:pt x="0" y="0"/>
                </a:lnTo>
              </a:path>
            </a:pathLst>
          </a:custGeom>
          <a:ln w="82550">
            <a:solidFill>
              <a:srgbClr val="95212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16" name="object 16"/>
          <p:cNvGrpSpPr/>
          <p:nvPr/>
        </p:nvGrpSpPr>
        <p:grpSpPr>
          <a:xfrm>
            <a:off x="290978" y="5016915"/>
            <a:ext cx="4785995" cy="741680"/>
            <a:chOff x="290978" y="5016915"/>
            <a:chExt cx="4785995" cy="741680"/>
          </a:xfrm>
        </p:grpSpPr>
        <p:sp>
          <p:nvSpPr>
            <p:cNvPr id="17" name="object 17"/>
            <p:cNvSpPr/>
            <p:nvPr/>
          </p:nvSpPr>
          <p:spPr>
            <a:xfrm>
              <a:off x="290978" y="5016915"/>
              <a:ext cx="4785995" cy="741680"/>
            </a:xfrm>
            <a:custGeom>
              <a:avLst/>
              <a:gdLst/>
              <a:ahLst/>
              <a:cxnLst/>
              <a:rect l="l" t="t" r="r" b="b"/>
              <a:pathLst>
                <a:path w="4785995" h="741679">
                  <a:moveTo>
                    <a:pt x="4700648" y="0"/>
                  </a:moveTo>
                  <a:lnTo>
                    <a:pt x="85112" y="0"/>
                  </a:lnTo>
                  <a:lnTo>
                    <a:pt x="51982" y="6688"/>
                  </a:lnTo>
                  <a:lnTo>
                    <a:pt x="24928" y="24928"/>
                  </a:lnTo>
                  <a:lnTo>
                    <a:pt x="6688" y="51983"/>
                  </a:lnTo>
                  <a:lnTo>
                    <a:pt x="0" y="85112"/>
                  </a:lnTo>
                  <a:lnTo>
                    <a:pt x="0" y="656219"/>
                  </a:lnTo>
                  <a:lnTo>
                    <a:pt x="6688" y="689348"/>
                  </a:lnTo>
                  <a:lnTo>
                    <a:pt x="24928" y="716402"/>
                  </a:lnTo>
                  <a:lnTo>
                    <a:pt x="51982" y="734643"/>
                  </a:lnTo>
                  <a:lnTo>
                    <a:pt x="85112" y="741331"/>
                  </a:lnTo>
                  <a:lnTo>
                    <a:pt x="4700648" y="741331"/>
                  </a:lnTo>
                  <a:lnTo>
                    <a:pt x="4733777" y="734643"/>
                  </a:lnTo>
                  <a:lnTo>
                    <a:pt x="4760830" y="716402"/>
                  </a:lnTo>
                  <a:lnTo>
                    <a:pt x="4779071" y="689348"/>
                  </a:lnTo>
                  <a:lnTo>
                    <a:pt x="4785759" y="656219"/>
                  </a:lnTo>
                  <a:lnTo>
                    <a:pt x="4785759" y="85112"/>
                  </a:lnTo>
                  <a:lnTo>
                    <a:pt x="4779071" y="51983"/>
                  </a:lnTo>
                  <a:lnTo>
                    <a:pt x="4760830" y="24928"/>
                  </a:lnTo>
                  <a:lnTo>
                    <a:pt x="4733777" y="6688"/>
                  </a:lnTo>
                  <a:lnTo>
                    <a:pt x="4700648" y="0"/>
                  </a:lnTo>
                  <a:close/>
                </a:path>
              </a:pathLst>
            </a:custGeom>
            <a:solidFill>
              <a:srgbClr val="FFF4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8" name="object 18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409244" y="5178036"/>
              <a:ext cx="454569" cy="377675"/>
            </a:xfrm>
            <a:prstGeom prst="rect">
              <a:avLst/>
            </a:prstGeom>
          </p:spPr>
        </p:pic>
      </p:grpSp>
      <p:sp>
        <p:nvSpPr>
          <p:cNvPr id="19" name="object 19"/>
          <p:cNvSpPr/>
          <p:nvPr/>
        </p:nvSpPr>
        <p:spPr>
          <a:xfrm>
            <a:off x="297889" y="5855701"/>
            <a:ext cx="4785995" cy="744855"/>
          </a:xfrm>
          <a:custGeom>
            <a:avLst/>
            <a:gdLst/>
            <a:ahLst/>
            <a:cxnLst/>
            <a:rect l="l" t="t" r="r" b="b"/>
            <a:pathLst>
              <a:path w="4785995" h="744854">
                <a:moveTo>
                  <a:pt x="4700279" y="0"/>
                </a:moveTo>
                <a:lnTo>
                  <a:pt x="85479" y="0"/>
                </a:lnTo>
                <a:lnTo>
                  <a:pt x="52207" y="6717"/>
                </a:lnTo>
                <a:lnTo>
                  <a:pt x="25036" y="25036"/>
                </a:lnTo>
                <a:lnTo>
                  <a:pt x="6717" y="52207"/>
                </a:lnTo>
                <a:lnTo>
                  <a:pt x="0" y="85479"/>
                </a:lnTo>
                <a:lnTo>
                  <a:pt x="0" y="659052"/>
                </a:lnTo>
                <a:lnTo>
                  <a:pt x="6717" y="692324"/>
                </a:lnTo>
                <a:lnTo>
                  <a:pt x="25036" y="719495"/>
                </a:lnTo>
                <a:lnTo>
                  <a:pt x="52207" y="737814"/>
                </a:lnTo>
                <a:lnTo>
                  <a:pt x="85479" y="744531"/>
                </a:lnTo>
                <a:lnTo>
                  <a:pt x="4700279" y="744531"/>
                </a:lnTo>
                <a:lnTo>
                  <a:pt x="4733552" y="737814"/>
                </a:lnTo>
                <a:lnTo>
                  <a:pt x="4760723" y="719495"/>
                </a:lnTo>
                <a:lnTo>
                  <a:pt x="4779042" y="692324"/>
                </a:lnTo>
                <a:lnTo>
                  <a:pt x="4785759" y="659052"/>
                </a:lnTo>
                <a:lnTo>
                  <a:pt x="4785759" y="85479"/>
                </a:lnTo>
                <a:lnTo>
                  <a:pt x="4779042" y="52207"/>
                </a:lnTo>
                <a:lnTo>
                  <a:pt x="4760723" y="25036"/>
                </a:lnTo>
                <a:lnTo>
                  <a:pt x="4733552" y="6717"/>
                </a:lnTo>
                <a:lnTo>
                  <a:pt x="4700279" y="0"/>
                </a:lnTo>
                <a:close/>
              </a:path>
            </a:pathLst>
          </a:custGeom>
          <a:solidFill>
            <a:srgbClr val="FFF4D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 txBox="1"/>
          <p:nvPr/>
        </p:nvSpPr>
        <p:spPr>
          <a:xfrm>
            <a:off x="998691" y="5083199"/>
            <a:ext cx="3549650" cy="1356360"/>
          </a:xfrm>
          <a:prstGeom prst="rect">
            <a:avLst/>
          </a:prstGeom>
        </p:spPr>
        <p:txBody>
          <a:bodyPr vert="horz" wrap="square" lIns="0" tIns="33019" rIns="0" bIns="0" rtlCol="0">
            <a:spAutoFit/>
          </a:bodyPr>
          <a:lstStyle/>
          <a:p>
            <a:pPr marL="12700" marR="5080">
              <a:lnSpc>
                <a:spcPts val="1800"/>
              </a:lnSpc>
              <a:spcBef>
                <a:spcPts val="259"/>
              </a:spcBef>
            </a:pPr>
            <a:r>
              <a:rPr sz="1600" b="1" dirty="0">
                <a:latin typeface="Arial"/>
                <a:cs typeface="Arial"/>
              </a:rPr>
              <a:t>Replace </a:t>
            </a:r>
            <a:r>
              <a:rPr sz="1600" spc="-5" dirty="0">
                <a:latin typeface="Arial MT"/>
                <a:cs typeface="Arial MT"/>
              </a:rPr>
              <a:t>standard colorimetric </a:t>
            </a:r>
            <a:r>
              <a:rPr sz="1600" dirty="0">
                <a:latin typeface="Arial MT"/>
                <a:cs typeface="Arial MT"/>
              </a:rPr>
              <a:t>devices 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after</a:t>
            </a:r>
            <a:r>
              <a:rPr sz="1600" spc="-1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2</a:t>
            </a:r>
            <a:r>
              <a:rPr sz="1600" spc="-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hrs,</a:t>
            </a:r>
            <a:r>
              <a:rPr sz="1600" spc="-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pull-tab </a:t>
            </a:r>
            <a:r>
              <a:rPr sz="1600" dirty="0">
                <a:latin typeface="Arial MT"/>
                <a:cs typeface="Arial MT"/>
              </a:rPr>
              <a:t>devices</a:t>
            </a:r>
            <a:r>
              <a:rPr sz="1600" spc="-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after</a:t>
            </a:r>
            <a:r>
              <a:rPr sz="1600" spc="-1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24</a:t>
            </a:r>
            <a:r>
              <a:rPr sz="1600" spc="-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hrs</a:t>
            </a:r>
            <a:endParaRPr sz="1600">
              <a:latin typeface="Arial MT"/>
              <a:cs typeface="Arial MT"/>
            </a:endParaRPr>
          </a:p>
          <a:p>
            <a:pPr>
              <a:lnSpc>
                <a:spcPct val="100000"/>
              </a:lnSpc>
            </a:pPr>
            <a:endParaRPr sz="1800">
              <a:latin typeface="Arial MT"/>
              <a:cs typeface="Arial MT"/>
            </a:endParaRPr>
          </a:p>
          <a:p>
            <a:pPr marL="12700" marR="95250">
              <a:lnSpc>
                <a:spcPts val="1800"/>
              </a:lnSpc>
              <a:spcBef>
                <a:spcPts val="1085"/>
              </a:spcBef>
            </a:pPr>
            <a:r>
              <a:rPr sz="1600" spc="-5" dirty="0">
                <a:latin typeface="Arial MT"/>
                <a:cs typeface="Arial MT"/>
              </a:rPr>
              <a:t>Fluids (secretions, </a:t>
            </a:r>
            <a:r>
              <a:rPr sz="1600" dirty="0">
                <a:latin typeface="Arial MT"/>
                <a:cs typeface="Arial MT"/>
              </a:rPr>
              <a:t>blood, </a:t>
            </a:r>
            <a:r>
              <a:rPr sz="1600" spc="-5" dirty="0">
                <a:latin typeface="Arial MT"/>
                <a:cs typeface="Arial MT"/>
              </a:rPr>
              <a:t>sputum) </a:t>
            </a:r>
            <a:r>
              <a:rPr sz="1600" dirty="0">
                <a:latin typeface="Arial MT"/>
                <a:cs typeface="Arial MT"/>
              </a:rPr>
              <a:t>can </a:t>
            </a:r>
            <a:r>
              <a:rPr sz="1600" spc="-42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render</a:t>
            </a:r>
            <a:r>
              <a:rPr sz="1600" spc="-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ETCO2 detectors</a:t>
            </a:r>
            <a:r>
              <a:rPr sz="1600" spc="-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ineffective</a:t>
            </a:r>
            <a:endParaRPr sz="1600">
              <a:latin typeface="Arial MT"/>
              <a:cs typeface="Arial MT"/>
            </a:endParaRPr>
          </a:p>
        </p:txBody>
      </p:sp>
      <p:pic>
        <p:nvPicPr>
          <p:cNvPr id="21" name="object 21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409244" y="5961950"/>
            <a:ext cx="454569" cy="377675"/>
          </a:xfrm>
          <a:prstGeom prst="rect">
            <a:avLst/>
          </a:prstGeom>
        </p:spPr>
      </p:pic>
      <p:sp>
        <p:nvSpPr>
          <p:cNvPr id="22" name="object 22"/>
          <p:cNvSpPr txBox="1"/>
          <p:nvPr/>
        </p:nvSpPr>
        <p:spPr>
          <a:xfrm>
            <a:off x="1681713" y="3687328"/>
            <a:ext cx="2909570" cy="5664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2130"/>
              </a:lnSpc>
              <a:spcBef>
                <a:spcPts val="100"/>
              </a:spcBef>
            </a:pPr>
            <a:r>
              <a:rPr sz="1800" b="1" spc="-5" dirty="0">
                <a:latin typeface="Arial"/>
                <a:cs typeface="Arial"/>
              </a:rPr>
              <a:t>Qualitative</a:t>
            </a:r>
            <a:endParaRPr sz="1800">
              <a:latin typeface="Arial"/>
              <a:cs typeface="Arial"/>
            </a:endParaRPr>
          </a:p>
          <a:p>
            <a:pPr marL="12700">
              <a:lnSpc>
                <a:spcPts val="2130"/>
              </a:lnSpc>
            </a:pPr>
            <a:r>
              <a:rPr sz="1800" spc="-5" dirty="0">
                <a:latin typeface="Arial MT"/>
                <a:cs typeface="Arial MT"/>
              </a:rPr>
              <a:t>Colorimetric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ETCO2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devices</a:t>
            </a:r>
            <a:endParaRPr sz="1800">
              <a:latin typeface="Arial MT"/>
              <a:cs typeface="Arial MT"/>
            </a:endParaRPr>
          </a:p>
        </p:txBody>
      </p:sp>
      <p:pic>
        <p:nvPicPr>
          <p:cNvPr id="23" name="object 23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421913" y="3429000"/>
            <a:ext cx="1071202" cy="1271953"/>
          </a:xfrm>
          <a:prstGeom prst="rect">
            <a:avLst/>
          </a:prstGeom>
        </p:spPr>
      </p:pic>
      <p:grpSp>
        <p:nvGrpSpPr>
          <p:cNvPr id="24" name="object 24"/>
          <p:cNvGrpSpPr/>
          <p:nvPr/>
        </p:nvGrpSpPr>
        <p:grpSpPr>
          <a:xfrm>
            <a:off x="4511299" y="1731904"/>
            <a:ext cx="3673475" cy="5005705"/>
            <a:chOff x="4511299" y="1731904"/>
            <a:chExt cx="3673475" cy="5005705"/>
          </a:xfrm>
        </p:grpSpPr>
        <p:pic>
          <p:nvPicPr>
            <p:cNvPr id="25" name="object 25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4511299" y="1731904"/>
              <a:ext cx="2315448" cy="2561772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5986602" y="2707011"/>
              <a:ext cx="2198061" cy="2952250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4795080" y="4195705"/>
              <a:ext cx="1509824" cy="2541488"/>
            </a:xfrm>
            <a:prstGeom prst="rect">
              <a:avLst/>
            </a:prstGeom>
          </p:spPr>
        </p:pic>
      </p:grpSp>
      <p:sp>
        <p:nvSpPr>
          <p:cNvPr id="28" name="object 28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18</a:t>
            </a:fld>
            <a:endParaRPr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Module</a:t>
            </a:r>
            <a:r>
              <a:rPr spc="-15" dirty="0"/>
              <a:t> </a:t>
            </a:r>
            <a:r>
              <a:rPr dirty="0"/>
              <a:t>20:</a:t>
            </a:r>
            <a:r>
              <a:rPr spc="-15" dirty="0"/>
              <a:t> </a:t>
            </a:r>
            <a:r>
              <a:rPr spc="-5" dirty="0"/>
              <a:t>Casualty</a:t>
            </a:r>
            <a:r>
              <a:rPr spc="-15" dirty="0"/>
              <a:t> </a:t>
            </a:r>
            <a:r>
              <a:rPr spc="-5" dirty="0"/>
              <a:t>Monitoring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4" name="object 4"/>
          <p:cNvSpPr/>
          <p:nvPr/>
        </p:nvSpPr>
        <p:spPr>
          <a:xfrm>
            <a:off x="7297111" y="4888468"/>
            <a:ext cx="4672965" cy="1116330"/>
          </a:xfrm>
          <a:custGeom>
            <a:avLst/>
            <a:gdLst/>
            <a:ahLst/>
            <a:cxnLst/>
            <a:rect l="l" t="t" r="r" b="b"/>
            <a:pathLst>
              <a:path w="4672965" h="1116329">
                <a:moveTo>
                  <a:pt x="4544352" y="0"/>
                </a:moveTo>
                <a:lnTo>
                  <a:pt x="128129" y="0"/>
                </a:lnTo>
                <a:lnTo>
                  <a:pt x="78255" y="10068"/>
                </a:lnTo>
                <a:lnTo>
                  <a:pt x="37528" y="37527"/>
                </a:lnTo>
                <a:lnTo>
                  <a:pt x="10069" y="78254"/>
                </a:lnTo>
                <a:lnTo>
                  <a:pt x="0" y="128127"/>
                </a:lnTo>
                <a:lnTo>
                  <a:pt x="0" y="987872"/>
                </a:lnTo>
                <a:lnTo>
                  <a:pt x="10069" y="1037745"/>
                </a:lnTo>
                <a:lnTo>
                  <a:pt x="37528" y="1078472"/>
                </a:lnTo>
                <a:lnTo>
                  <a:pt x="78255" y="1105931"/>
                </a:lnTo>
                <a:lnTo>
                  <a:pt x="128129" y="1116000"/>
                </a:lnTo>
                <a:lnTo>
                  <a:pt x="4544352" y="1116000"/>
                </a:lnTo>
                <a:lnTo>
                  <a:pt x="4594225" y="1105931"/>
                </a:lnTo>
                <a:lnTo>
                  <a:pt x="4634952" y="1078472"/>
                </a:lnTo>
                <a:lnTo>
                  <a:pt x="4662410" y="1037745"/>
                </a:lnTo>
                <a:lnTo>
                  <a:pt x="4672479" y="987872"/>
                </a:lnTo>
                <a:lnTo>
                  <a:pt x="4672479" y="128127"/>
                </a:lnTo>
                <a:lnTo>
                  <a:pt x="4662410" y="78254"/>
                </a:lnTo>
                <a:lnTo>
                  <a:pt x="4634952" y="37527"/>
                </a:lnTo>
                <a:lnTo>
                  <a:pt x="4594225" y="10068"/>
                </a:lnTo>
                <a:lnTo>
                  <a:pt x="4544352" y="0"/>
                </a:lnTo>
                <a:close/>
              </a:path>
            </a:pathLst>
          </a:custGeom>
          <a:solidFill>
            <a:srgbClr val="FFF4D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/>
          <p:nvPr/>
        </p:nvSpPr>
        <p:spPr>
          <a:xfrm>
            <a:off x="8192116" y="5056117"/>
            <a:ext cx="3357245" cy="726440"/>
          </a:xfrm>
          <a:prstGeom prst="rect">
            <a:avLst/>
          </a:prstGeom>
        </p:spPr>
        <p:txBody>
          <a:bodyPr vert="horz" wrap="square" lIns="0" tIns="33019" rIns="0" bIns="0" rtlCol="0">
            <a:spAutoFit/>
          </a:bodyPr>
          <a:lstStyle/>
          <a:p>
            <a:pPr marL="12700" marR="5080">
              <a:lnSpc>
                <a:spcPts val="1800"/>
              </a:lnSpc>
              <a:spcBef>
                <a:spcPts val="259"/>
              </a:spcBef>
            </a:pPr>
            <a:r>
              <a:rPr sz="1600" spc="-10" dirty="0">
                <a:latin typeface="Arial MT"/>
                <a:cs typeface="Arial MT"/>
              </a:rPr>
              <a:t>Vital </a:t>
            </a:r>
            <a:r>
              <a:rPr sz="1600" dirty="0">
                <a:latin typeface="Arial MT"/>
                <a:cs typeface="Arial MT"/>
              </a:rPr>
              <a:t>signs are very </a:t>
            </a:r>
            <a:r>
              <a:rPr sz="1600" spc="-5" dirty="0">
                <a:latin typeface="Arial MT"/>
                <a:cs typeface="Arial MT"/>
              </a:rPr>
              <a:t>important </a:t>
            </a:r>
            <a:r>
              <a:rPr sz="1600" dirty="0">
                <a:latin typeface="Arial MT"/>
                <a:cs typeface="Arial MT"/>
              </a:rPr>
              <a:t>during 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transition</a:t>
            </a:r>
            <a:r>
              <a:rPr sz="1600" spc="-1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of</a:t>
            </a:r>
            <a:r>
              <a:rPr sz="1600" spc="-1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care</a:t>
            </a:r>
            <a:r>
              <a:rPr sz="1600" spc="-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from</a:t>
            </a:r>
            <a:r>
              <a:rPr sz="1600" spc="-1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Combat</a:t>
            </a:r>
            <a:r>
              <a:rPr sz="1600" spc="-1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Medic </a:t>
            </a:r>
            <a:r>
              <a:rPr sz="1600" spc="-43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to </a:t>
            </a:r>
            <a:r>
              <a:rPr sz="1600" dirty="0">
                <a:latin typeface="Arial MT"/>
                <a:cs typeface="Arial MT"/>
              </a:rPr>
              <a:t>medical </a:t>
            </a:r>
            <a:r>
              <a:rPr sz="1600" spc="-5" dirty="0">
                <a:latin typeface="Arial MT"/>
                <a:cs typeface="Arial MT"/>
              </a:rPr>
              <a:t>evacuation team</a:t>
            </a:r>
            <a:endParaRPr sz="1600">
              <a:latin typeface="Arial MT"/>
              <a:cs typeface="Arial MT"/>
            </a:endParaRPr>
          </a:p>
        </p:txBody>
      </p:sp>
      <p:pic>
        <p:nvPicPr>
          <p:cNvPr id="6" name="object 6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21407" y="1572904"/>
            <a:ext cx="7172680" cy="4629345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7461088" y="5107892"/>
            <a:ext cx="578919" cy="504000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3256522" y="730462"/>
            <a:ext cx="8599805" cy="4368165"/>
          </a:xfrm>
          <a:prstGeom prst="rect">
            <a:avLst/>
          </a:prstGeom>
        </p:spPr>
        <p:txBody>
          <a:bodyPr vert="horz" wrap="square" lIns="0" tIns="84455" rIns="0" bIns="0" rtlCol="0">
            <a:spAutoFit/>
          </a:bodyPr>
          <a:lstStyle/>
          <a:p>
            <a:pPr marL="1276985" marR="3559810" indent="-622300">
              <a:lnSpc>
                <a:spcPts val="3790"/>
              </a:lnSpc>
              <a:spcBef>
                <a:spcPts val="665"/>
              </a:spcBef>
            </a:pPr>
            <a:r>
              <a:rPr sz="3600" b="1" spc="-10" dirty="0">
                <a:latin typeface="Arial"/>
                <a:cs typeface="Arial"/>
              </a:rPr>
              <a:t>MONITORING</a:t>
            </a:r>
            <a:r>
              <a:rPr sz="3600" b="1" spc="-90" dirty="0">
                <a:latin typeface="Arial"/>
                <a:cs typeface="Arial"/>
              </a:rPr>
              <a:t> </a:t>
            </a:r>
            <a:r>
              <a:rPr sz="3600" b="1" spc="-55" dirty="0">
                <a:latin typeface="Arial"/>
                <a:cs typeface="Arial"/>
              </a:rPr>
              <a:t>VITAL </a:t>
            </a:r>
            <a:r>
              <a:rPr sz="3600" b="1" spc="-985" dirty="0">
                <a:latin typeface="Arial"/>
                <a:cs typeface="Arial"/>
              </a:rPr>
              <a:t> </a:t>
            </a:r>
            <a:r>
              <a:rPr sz="3600" b="1" spc="-5" dirty="0">
                <a:latin typeface="Arial"/>
                <a:cs typeface="Arial"/>
              </a:rPr>
              <a:t>SIGN</a:t>
            </a:r>
            <a:r>
              <a:rPr sz="3600" b="1" spc="-15" dirty="0">
                <a:latin typeface="Arial"/>
                <a:cs typeface="Arial"/>
              </a:rPr>
              <a:t> </a:t>
            </a:r>
            <a:r>
              <a:rPr sz="3600" b="1" spc="-5" dirty="0">
                <a:solidFill>
                  <a:srgbClr val="921928"/>
                </a:solidFill>
                <a:latin typeface="Arial"/>
                <a:cs typeface="Arial"/>
              </a:rPr>
              <a:t>TRENDS</a:t>
            </a:r>
            <a:endParaRPr sz="3600">
              <a:latin typeface="Arial"/>
              <a:cs typeface="Arial"/>
            </a:endParaRPr>
          </a:p>
          <a:p>
            <a:pPr marL="4050029" marR="603885">
              <a:lnSpc>
                <a:spcPct val="103800"/>
              </a:lnSpc>
              <a:spcBef>
                <a:spcPts val="805"/>
              </a:spcBef>
            </a:pPr>
            <a:r>
              <a:rPr sz="1800" b="1" spc="-5" dirty="0">
                <a:latin typeface="Arial"/>
                <a:cs typeface="Arial"/>
              </a:rPr>
              <a:t>Reasons for</a:t>
            </a:r>
            <a:r>
              <a:rPr sz="1800" b="1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following</a:t>
            </a:r>
            <a:r>
              <a:rPr sz="1800" b="1" spc="-10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trends</a:t>
            </a:r>
            <a:r>
              <a:rPr sz="1800" b="1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in vital </a:t>
            </a:r>
            <a:r>
              <a:rPr sz="1800" b="1" spc="-484" dirty="0">
                <a:latin typeface="Arial"/>
                <a:cs typeface="Arial"/>
              </a:rPr>
              <a:t> </a:t>
            </a:r>
            <a:r>
              <a:rPr sz="1800" b="1" dirty="0">
                <a:latin typeface="Arial"/>
                <a:cs typeface="Arial"/>
              </a:rPr>
              <a:t>signs</a:t>
            </a:r>
            <a:endParaRPr sz="1800">
              <a:latin typeface="Arial"/>
              <a:cs typeface="Arial"/>
            </a:endParaRPr>
          </a:p>
          <a:p>
            <a:pPr marL="4278630" marR="5080">
              <a:lnSpc>
                <a:spcPct val="103800"/>
              </a:lnSpc>
              <a:spcBef>
                <a:spcPts val="800"/>
              </a:spcBef>
            </a:pPr>
            <a:r>
              <a:rPr sz="1800" dirty="0">
                <a:latin typeface="Arial MT"/>
                <a:cs typeface="Arial MT"/>
              </a:rPr>
              <a:t>Provides insight </a:t>
            </a:r>
            <a:r>
              <a:rPr sz="1800" spc="-5" dirty="0">
                <a:latin typeface="Arial MT"/>
                <a:cs typeface="Arial MT"/>
              </a:rPr>
              <a:t>into the casualty’s </a:t>
            </a:r>
            <a:r>
              <a:rPr sz="1800" dirty="0">
                <a:latin typeface="Arial MT"/>
                <a:cs typeface="Arial MT"/>
              </a:rPr>
              <a:t>clinical 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course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not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obvious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from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single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set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of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vitals</a:t>
            </a:r>
            <a:endParaRPr sz="1800">
              <a:latin typeface="Arial MT"/>
              <a:cs typeface="Arial MT"/>
            </a:endParaRPr>
          </a:p>
          <a:p>
            <a:pPr marL="4278630" marR="385445">
              <a:lnSpc>
                <a:spcPct val="103800"/>
              </a:lnSpc>
              <a:spcBef>
                <a:spcPts val="800"/>
              </a:spcBef>
            </a:pPr>
            <a:r>
              <a:rPr sz="1800" dirty="0">
                <a:latin typeface="Arial MT"/>
                <a:cs typeface="Arial MT"/>
              </a:rPr>
              <a:t>Helps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responder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identify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need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for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early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interventions </a:t>
            </a:r>
            <a:r>
              <a:rPr sz="1800" dirty="0">
                <a:latin typeface="Arial MT"/>
                <a:cs typeface="Arial MT"/>
              </a:rPr>
              <a:t>or</a:t>
            </a:r>
            <a:r>
              <a:rPr sz="1800" spc="-5" dirty="0">
                <a:latin typeface="Arial MT"/>
                <a:cs typeface="Arial MT"/>
              </a:rPr>
              <a:t> assessments</a:t>
            </a:r>
            <a:endParaRPr sz="1800">
              <a:latin typeface="Arial MT"/>
              <a:cs typeface="Arial MT"/>
            </a:endParaRPr>
          </a:p>
          <a:p>
            <a:pPr marL="4278630" marR="161290">
              <a:lnSpc>
                <a:spcPct val="103800"/>
              </a:lnSpc>
              <a:spcBef>
                <a:spcPts val="800"/>
              </a:spcBef>
            </a:pPr>
            <a:r>
              <a:rPr sz="1800" spc="-20" dirty="0">
                <a:latin typeface="Arial MT"/>
                <a:cs typeface="Arial MT"/>
              </a:rPr>
              <a:t>Validates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successful</a:t>
            </a:r>
            <a:r>
              <a:rPr sz="1800" spc="1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fluid</a:t>
            </a:r>
            <a:r>
              <a:rPr sz="1800" spc="1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resuscitation</a:t>
            </a:r>
            <a:r>
              <a:rPr sz="1800" spc="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or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other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interventions</a:t>
            </a:r>
            <a:endParaRPr sz="1800">
              <a:latin typeface="Arial MT"/>
              <a:cs typeface="Arial MT"/>
            </a:endParaRPr>
          </a:p>
          <a:p>
            <a:pPr marL="12700" marR="5262245">
              <a:lnSpc>
                <a:spcPts val="2100"/>
              </a:lnSpc>
              <a:spcBef>
                <a:spcPts val="760"/>
              </a:spcBef>
            </a:pPr>
            <a:r>
              <a:rPr sz="1800" dirty="0">
                <a:latin typeface="Arial MT"/>
                <a:cs typeface="Arial MT"/>
              </a:rPr>
              <a:t>Remembering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vital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signs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of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each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casualty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is</a:t>
            </a:r>
            <a:r>
              <a:rPr sz="1800" spc="-5" dirty="0">
                <a:latin typeface="Arial MT"/>
                <a:cs typeface="Arial MT"/>
              </a:rPr>
              <a:t> difficult!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3485122" y="5192457"/>
            <a:ext cx="3494404" cy="1226820"/>
          </a:xfrm>
          <a:prstGeom prst="rect">
            <a:avLst/>
          </a:prstGeom>
        </p:spPr>
        <p:txBody>
          <a:bodyPr vert="horz" wrap="square" lIns="0" tIns="27939" rIns="0" bIns="0" rtlCol="0">
            <a:spAutoFit/>
          </a:bodyPr>
          <a:lstStyle/>
          <a:p>
            <a:pPr marL="12700" marR="5080">
              <a:lnSpc>
                <a:spcPts val="2100"/>
              </a:lnSpc>
              <a:spcBef>
                <a:spcPts val="219"/>
              </a:spcBef>
            </a:pPr>
            <a:r>
              <a:rPr sz="1800" dirty="0">
                <a:latin typeface="Arial MT"/>
                <a:cs typeface="Arial MT"/>
              </a:rPr>
              <a:t>Document all </a:t>
            </a:r>
            <a:r>
              <a:rPr sz="1800" spc="-5" dirty="0">
                <a:latin typeface="Arial MT"/>
                <a:cs typeface="Arial MT"/>
              </a:rPr>
              <a:t>findings </a:t>
            </a:r>
            <a:r>
              <a:rPr sz="1800" dirty="0">
                <a:latin typeface="Arial MT"/>
                <a:cs typeface="Arial MT"/>
              </a:rPr>
              <a:t>on </a:t>
            </a:r>
            <a:r>
              <a:rPr sz="1800" spc="-5" dirty="0">
                <a:latin typeface="Arial MT"/>
                <a:cs typeface="Arial MT"/>
              </a:rPr>
              <a:t>the </a:t>
            </a:r>
            <a:r>
              <a:rPr sz="1800" dirty="0">
                <a:latin typeface="Arial MT"/>
                <a:cs typeface="Arial MT"/>
              </a:rPr>
              <a:t>DD 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Form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1380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after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each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assessment</a:t>
            </a:r>
            <a:endParaRPr sz="1800">
              <a:latin typeface="Arial MT"/>
              <a:cs typeface="Arial MT"/>
            </a:endParaRPr>
          </a:p>
          <a:p>
            <a:pPr marL="12700" marR="1123315">
              <a:lnSpc>
                <a:spcPts val="2100"/>
              </a:lnSpc>
              <a:spcBef>
                <a:spcPts val="1000"/>
              </a:spcBef>
            </a:pPr>
            <a:r>
              <a:rPr sz="1800" dirty="0">
                <a:latin typeface="Arial MT"/>
                <a:cs typeface="Arial MT"/>
              </a:rPr>
              <a:t>Even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if</a:t>
            </a:r>
            <a:r>
              <a:rPr sz="1800" spc="-3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clinically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stable,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reassess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routinely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3261347" y="5259933"/>
            <a:ext cx="114300" cy="1175385"/>
          </a:xfrm>
          <a:custGeom>
            <a:avLst/>
            <a:gdLst/>
            <a:ahLst/>
            <a:cxnLst/>
            <a:rect l="l" t="t" r="r" b="b"/>
            <a:pathLst>
              <a:path w="114300" h="1175385">
                <a:moveTo>
                  <a:pt x="114300" y="676681"/>
                </a:moveTo>
                <a:lnTo>
                  <a:pt x="0" y="676681"/>
                </a:lnTo>
                <a:lnTo>
                  <a:pt x="0" y="1175016"/>
                </a:lnTo>
                <a:lnTo>
                  <a:pt x="114300" y="1175016"/>
                </a:lnTo>
                <a:lnTo>
                  <a:pt x="114300" y="676681"/>
                </a:lnTo>
                <a:close/>
              </a:path>
              <a:path w="114300" h="1175385">
                <a:moveTo>
                  <a:pt x="114300" y="0"/>
                </a:moveTo>
                <a:lnTo>
                  <a:pt x="0" y="0"/>
                </a:lnTo>
                <a:lnTo>
                  <a:pt x="0" y="498335"/>
                </a:lnTo>
                <a:lnTo>
                  <a:pt x="114300" y="498335"/>
                </a:lnTo>
                <a:lnTo>
                  <a:pt x="114300" y="0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7303825" y="2622632"/>
            <a:ext cx="114300" cy="498475"/>
          </a:xfrm>
          <a:custGeom>
            <a:avLst/>
            <a:gdLst/>
            <a:ahLst/>
            <a:cxnLst/>
            <a:rect l="l" t="t" r="r" b="b"/>
            <a:pathLst>
              <a:path w="114300" h="498475">
                <a:moveTo>
                  <a:pt x="0" y="498334"/>
                </a:moveTo>
                <a:lnTo>
                  <a:pt x="0" y="0"/>
                </a:lnTo>
                <a:lnTo>
                  <a:pt x="114300" y="0"/>
                </a:lnTo>
                <a:lnTo>
                  <a:pt x="114300" y="498334"/>
                </a:lnTo>
                <a:lnTo>
                  <a:pt x="0" y="498334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7303825" y="3305081"/>
            <a:ext cx="114300" cy="498475"/>
          </a:xfrm>
          <a:custGeom>
            <a:avLst/>
            <a:gdLst/>
            <a:ahLst/>
            <a:cxnLst/>
            <a:rect l="l" t="t" r="r" b="b"/>
            <a:pathLst>
              <a:path w="114300" h="498475">
                <a:moveTo>
                  <a:pt x="0" y="498334"/>
                </a:moveTo>
                <a:lnTo>
                  <a:pt x="0" y="0"/>
                </a:lnTo>
                <a:lnTo>
                  <a:pt x="114300" y="0"/>
                </a:lnTo>
                <a:lnTo>
                  <a:pt x="114300" y="498334"/>
                </a:lnTo>
                <a:lnTo>
                  <a:pt x="0" y="498334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7303825" y="3987529"/>
            <a:ext cx="114300" cy="498475"/>
          </a:xfrm>
          <a:custGeom>
            <a:avLst/>
            <a:gdLst/>
            <a:ahLst/>
            <a:cxnLst/>
            <a:rect l="l" t="t" r="r" b="b"/>
            <a:pathLst>
              <a:path w="114300" h="498475">
                <a:moveTo>
                  <a:pt x="0" y="498334"/>
                </a:moveTo>
                <a:lnTo>
                  <a:pt x="0" y="0"/>
                </a:lnTo>
                <a:lnTo>
                  <a:pt x="114300" y="0"/>
                </a:lnTo>
                <a:lnTo>
                  <a:pt x="114300" y="498334"/>
                </a:lnTo>
                <a:lnTo>
                  <a:pt x="0" y="498334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19</a:t>
            </a:fld>
            <a:endParaRPr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2E3334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19829" y="263636"/>
            <a:ext cx="1151496" cy="652816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4164098" y="284892"/>
            <a:ext cx="386397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Module</a:t>
            </a:r>
            <a:r>
              <a:rPr sz="2000" b="1" spc="-15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20:</a:t>
            </a:r>
            <a:r>
              <a:rPr sz="2000" b="1" spc="-15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Casualty</a:t>
            </a:r>
            <a:r>
              <a:rPr sz="2000" b="1" spc="-15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Monitoring</a:t>
            </a:r>
            <a:endParaRPr sz="2000">
              <a:latin typeface="Arial"/>
              <a:cs typeface="Arial"/>
            </a:endParaRPr>
          </a:p>
        </p:txBody>
      </p:sp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4663198" y="827205"/>
            <a:ext cx="3126740" cy="596900"/>
          </a:xfrm>
          <a:prstGeom prst="rect">
            <a:avLst/>
          </a:prstGeom>
        </p:spPr>
        <p:txBody>
          <a:bodyPr vert="horz" wrap="square" lIns="0" tIns="57150" rIns="0" bIns="0" rtlCol="0">
            <a:spAutoFit/>
          </a:bodyPr>
          <a:lstStyle/>
          <a:p>
            <a:pPr marL="617220" marR="5080" indent="-605155">
              <a:lnSpc>
                <a:spcPts val="2080"/>
              </a:lnSpc>
              <a:spcBef>
                <a:spcPts val="450"/>
              </a:spcBef>
            </a:pPr>
            <a:r>
              <a:rPr spc="-10" dirty="0">
                <a:solidFill>
                  <a:srgbClr val="FFFFFF"/>
                </a:solidFill>
              </a:rPr>
              <a:t>CASUALTY</a:t>
            </a:r>
            <a:r>
              <a:rPr spc="-75" dirty="0">
                <a:solidFill>
                  <a:srgbClr val="FFFFFF"/>
                </a:solidFill>
              </a:rPr>
              <a:t> </a:t>
            </a:r>
            <a:r>
              <a:rPr dirty="0">
                <a:solidFill>
                  <a:srgbClr val="FFFFFF"/>
                </a:solidFill>
              </a:rPr>
              <a:t>MONITORING </a:t>
            </a:r>
            <a:r>
              <a:rPr spc="-545" dirty="0">
                <a:solidFill>
                  <a:srgbClr val="FFFFFF"/>
                </a:solidFill>
              </a:rPr>
              <a:t> </a:t>
            </a:r>
            <a:r>
              <a:rPr spc="5" dirty="0">
                <a:solidFill>
                  <a:srgbClr val="FFFFFF"/>
                </a:solidFill>
              </a:rPr>
              <a:t>SKILL</a:t>
            </a:r>
            <a:r>
              <a:rPr spc="-45" dirty="0">
                <a:solidFill>
                  <a:srgbClr val="FFFFFF"/>
                </a:solidFill>
              </a:rPr>
              <a:t> </a:t>
            </a:r>
            <a:r>
              <a:rPr spc="-35" dirty="0">
                <a:solidFill>
                  <a:srgbClr val="FFFFFF"/>
                </a:solidFill>
              </a:rPr>
              <a:t>STATION</a:t>
            </a:r>
          </a:p>
        </p:txBody>
      </p:sp>
      <p:pic>
        <p:nvPicPr>
          <p:cNvPr id="7" name="object 7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3978130" y="1934942"/>
            <a:ext cx="663057" cy="672396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4849348" y="2049566"/>
            <a:ext cx="3600450" cy="42646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Level</a:t>
            </a:r>
            <a:r>
              <a:rPr sz="2400" spc="-3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of</a:t>
            </a:r>
            <a:r>
              <a:rPr sz="2400" spc="-3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Consciousness</a:t>
            </a:r>
            <a:endParaRPr sz="2400">
              <a:latin typeface="Arial MT"/>
              <a:cs typeface="Arial MT"/>
            </a:endParaRPr>
          </a:p>
          <a:p>
            <a:pPr marL="12700" marR="377190">
              <a:lnSpc>
                <a:spcPct val="211800"/>
              </a:lnSpc>
            </a:pP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Pulse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Assessments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Monitoring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Respirations </a:t>
            </a:r>
            <a:r>
              <a:rPr sz="2400" spc="-65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Pulse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Oximetry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Electronic</a:t>
            </a:r>
            <a:r>
              <a:rPr sz="24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Monitoring</a:t>
            </a:r>
            <a:endParaRPr sz="2400">
              <a:latin typeface="Arial MT"/>
              <a:cs typeface="Arial MT"/>
            </a:endParaRPr>
          </a:p>
          <a:p>
            <a:pPr>
              <a:lnSpc>
                <a:spcPct val="100000"/>
              </a:lnSpc>
            </a:pPr>
            <a:endParaRPr sz="28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</a:pP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End-tidal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CO2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Colorimeter</a:t>
            </a:r>
            <a:endParaRPr sz="2400">
              <a:latin typeface="Arial MT"/>
              <a:cs typeface="Arial MT"/>
            </a:endParaRPr>
          </a:p>
        </p:txBody>
      </p:sp>
      <p:pic>
        <p:nvPicPr>
          <p:cNvPr id="9" name="object 9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3978130" y="2737623"/>
            <a:ext cx="663057" cy="672396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3978130" y="3522692"/>
            <a:ext cx="663057" cy="672396"/>
          </a:xfrm>
          <a:prstGeom prst="rect">
            <a:avLst/>
          </a:prstGeom>
        </p:spPr>
      </p:pic>
      <p:pic>
        <p:nvPicPr>
          <p:cNvPr id="11" name="object 11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3978130" y="4307760"/>
            <a:ext cx="663057" cy="672396"/>
          </a:xfrm>
          <a:prstGeom prst="rect">
            <a:avLst/>
          </a:prstGeom>
        </p:spPr>
      </p:pic>
      <p:pic>
        <p:nvPicPr>
          <p:cNvPr id="12" name="object 12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3959080" y="5100241"/>
            <a:ext cx="663057" cy="672396"/>
          </a:xfrm>
          <a:prstGeom prst="rect">
            <a:avLst/>
          </a:prstGeom>
        </p:spPr>
      </p:pic>
      <p:pic>
        <p:nvPicPr>
          <p:cNvPr id="13" name="object 13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3951460" y="5892720"/>
            <a:ext cx="663057" cy="672396"/>
          </a:xfrm>
          <a:prstGeom prst="rect">
            <a:avLst/>
          </a:prstGeom>
        </p:spPr>
      </p:pic>
      <p:sp>
        <p:nvSpPr>
          <p:cNvPr id="14" name="object 1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20</a:t>
            </a:fld>
            <a:endParaRPr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Module</a:t>
            </a:r>
            <a:r>
              <a:rPr spc="-15" dirty="0"/>
              <a:t> </a:t>
            </a:r>
            <a:r>
              <a:rPr dirty="0"/>
              <a:t>20:</a:t>
            </a:r>
            <a:r>
              <a:rPr spc="-15" dirty="0"/>
              <a:t> </a:t>
            </a:r>
            <a:r>
              <a:rPr spc="-5" dirty="0"/>
              <a:t>Casualty</a:t>
            </a:r>
            <a:r>
              <a:rPr spc="-15" dirty="0"/>
              <a:t> </a:t>
            </a:r>
            <a:r>
              <a:rPr spc="-5" dirty="0"/>
              <a:t>Monitoring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4910720" y="732609"/>
            <a:ext cx="237109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 dirty="0">
                <a:latin typeface="Arial"/>
                <a:cs typeface="Arial"/>
              </a:rPr>
              <a:t>SUMMA</a:t>
            </a:r>
            <a:r>
              <a:rPr sz="3600" b="1" spc="-135" dirty="0">
                <a:latin typeface="Arial"/>
                <a:cs typeface="Arial"/>
              </a:rPr>
              <a:t>R</a:t>
            </a:r>
            <a:r>
              <a:rPr sz="3600" b="1" dirty="0">
                <a:latin typeface="Arial"/>
                <a:cs typeface="Arial"/>
              </a:rPr>
              <a:t>Y</a:t>
            </a:r>
            <a:endParaRPr sz="36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3726577" y="1968572"/>
            <a:ext cx="5461635" cy="3302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dirty="0">
                <a:latin typeface="Arial MT"/>
                <a:cs typeface="Arial MT"/>
              </a:rPr>
              <a:t>Assessing</a:t>
            </a:r>
            <a:r>
              <a:rPr sz="2000" spc="-2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level</a:t>
            </a:r>
            <a:r>
              <a:rPr sz="2000" spc="-2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of</a:t>
            </a:r>
            <a:r>
              <a:rPr sz="2000" spc="-3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consciousness</a:t>
            </a:r>
            <a:endParaRPr sz="2000">
              <a:latin typeface="Arial MT"/>
              <a:cs typeface="Arial MT"/>
            </a:endParaRPr>
          </a:p>
          <a:p>
            <a:pPr marL="12700" marR="300355">
              <a:lnSpc>
                <a:spcPct val="162500"/>
              </a:lnSpc>
            </a:pPr>
            <a:r>
              <a:rPr sz="2000" spc="-5" dirty="0">
                <a:latin typeface="Arial MT"/>
                <a:cs typeface="Arial MT"/>
              </a:rPr>
              <a:t>Identifying</a:t>
            </a:r>
            <a:r>
              <a:rPr sz="2000" dirty="0">
                <a:latin typeface="Arial MT"/>
                <a:cs typeface="Arial MT"/>
              </a:rPr>
              <a:t> pulses</a:t>
            </a:r>
            <a:r>
              <a:rPr sz="2000" spc="-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and </a:t>
            </a:r>
            <a:r>
              <a:rPr sz="2000" spc="-5" dirty="0">
                <a:latin typeface="Arial MT"/>
                <a:cs typeface="Arial MT"/>
              </a:rPr>
              <a:t>documenting</a:t>
            </a:r>
            <a:r>
              <a:rPr sz="2000" dirty="0">
                <a:latin typeface="Arial MT"/>
                <a:cs typeface="Arial MT"/>
              </a:rPr>
              <a:t> heart</a:t>
            </a:r>
            <a:r>
              <a:rPr sz="2000" spc="-5" dirty="0">
                <a:latin typeface="Arial MT"/>
                <a:cs typeface="Arial MT"/>
              </a:rPr>
              <a:t> rate </a:t>
            </a:r>
            <a:r>
              <a:rPr sz="2000" spc="-54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Measuring</a:t>
            </a:r>
            <a:r>
              <a:rPr sz="2000" spc="-5" dirty="0">
                <a:latin typeface="Arial MT"/>
                <a:cs typeface="Arial MT"/>
              </a:rPr>
              <a:t> respiratory rate</a:t>
            </a:r>
            <a:r>
              <a:rPr sz="2000" dirty="0">
                <a:latin typeface="Arial MT"/>
                <a:cs typeface="Arial MT"/>
              </a:rPr>
              <a:t> and </a:t>
            </a:r>
            <a:r>
              <a:rPr sz="2000" spc="-10" dirty="0">
                <a:latin typeface="Arial MT"/>
                <a:cs typeface="Arial MT"/>
              </a:rPr>
              <a:t>effort </a:t>
            </a:r>
            <a:r>
              <a:rPr sz="2000" spc="-5" dirty="0">
                <a:latin typeface="Arial MT"/>
                <a:cs typeface="Arial MT"/>
              </a:rPr>
              <a:t> Application </a:t>
            </a:r>
            <a:r>
              <a:rPr sz="2000" dirty="0">
                <a:latin typeface="Arial MT"/>
                <a:cs typeface="Arial MT"/>
              </a:rPr>
              <a:t>and use of</a:t>
            </a:r>
            <a:r>
              <a:rPr sz="2000" spc="-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pulse </a:t>
            </a:r>
            <a:r>
              <a:rPr sz="2000" spc="-5" dirty="0">
                <a:latin typeface="Arial MT"/>
                <a:cs typeface="Arial MT"/>
              </a:rPr>
              <a:t>oximetry</a:t>
            </a:r>
            <a:endParaRPr sz="20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1500"/>
              </a:spcBef>
            </a:pPr>
            <a:r>
              <a:rPr sz="2000" dirty="0">
                <a:latin typeface="Arial MT"/>
                <a:cs typeface="Arial MT"/>
              </a:rPr>
              <a:t>Using</a:t>
            </a:r>
            <a:r>
              <a:rPr sz="2000" spc="-1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electronic</a:t>
            </a:r>
            <a:r>
              <a:rPr sz="2000" spc="-1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monitors</a:t>
            </a:r>
            <a:endParaRPr sz="2000">
              <a:latin typeface="Arial MT"/>
              <a:cs typeface="Arial MT"/>
            </a:endParaRPr>
          </a:p>
          <a:p>
            <a:pPr marL="12700" marR="5080">
              <a:lnSpc>
                <a:spcPct val="162500"/>
              </a:lnSpc>
            </a:pPr>
            <a:r>
              <a:rPr sz="2000" spc="-5" dirty="0">
                <a:latin typeface="Arial MT"/>
                <a:cs typeface="Arial MT"/>
              </a:rPr>
              <a:t>Application</a:t>
            </a:r>
            <a:r>
              <a:rPr sz="2000" spc="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and</a:t>
            </a:r>
            <a:r>
              <a:rPr sz="2000" spc="1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use</a:t>
            </a:r>
            <a:r>
              <a:rPr sz="2000" spc="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of</a:t>
            </a:r>
            <a:r>
              <a:rPr sz="2000" spc="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end-tital</a:t>
            </a:r>
            <a:r>
              <a:rPr sz="2000" spc="1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CO2</a:t>
            </a:r>
            <a:r>
              <a:rPr sz="2000" spc="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colorimetric </a:t>
            </a:r>
            <a:r>
              <a:rPr sz="2000" spc="-54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Following trends </a:t>
            </a:r>
            <a:r>
              <a:rPr sz="2000" dirty="0">
                <a:latin typeface="Arial MT"/>
                <a:cs typeface="Arial MT"/>
              </a:rPr>
              <a:t>in </a:t>
            </a:r>
            <a:r>
              <a:rPr sz="2000" spc="-5" dirty="0">
                <a:latin typeface="Arial MT"/>
                <a:cs typeface="Arial MT"/>
              </a:rPr>
              <a:t>vital</a:t>
            </a:r>
            <a:r>
              <a:rPr sz="2000" dirty="0">
                <a:latin typeface="Arial MT"/>
                <a:cs typeface="Arial MT"/>
              </a:rPr>
              <a:t> signs</a:t>
            </a:r>
            <a:endParaRPr sz="2000">
              <a:latin typeface="Arial MT"/>
              <a:cs typeface="Arial MT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3452715" y="1970738"/>
            <a:ext cx="114300" cy="362585"/>
          </a:xfrm>
          <a:custGeom>
            <a:avLst/>
            <a:gdLst/>
            <a:ahLst/>
            <a:cxnLst/>
            <a:rect l="l" t="t" r="r" b="b"/>
            <a:pathLst>
              <a:path w="114300" h="362585">
                <a:moveTo>
                  <a:pt x="0" y="362316"/>
                </a:moveTo>
                <a:lnTo>
                  <a:pt x="0" y="0"/>
                </a:lnTo>
                <a:lnTo>
                  <a:pt x="114300" y="0"/>
                </a:lnTo>
                <a:lnTo>
                  <a:pt x="114300" y="362316"/>
                </a:lnTo>
                <a:lnTo>
                  <a:pt x="0" y="362316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3452715" y="2482338"/>
            <a:ext cx="114300" cy="362585"/>
          </a:xfrm>
          <a:custGeom>
            <a:avLst/>
            <a:gdLst/>
            <a:ahLst/>
            <a:cxnLst/>
            <a:rect l="l" t="t" r="r" b="b"/>
            <a:pathLst>
              <a:path w="114300" h="362585">
                <a:moveTo>
                  <a:pt x="0" y="362316"/>
                </a:moveTo>
                <a:lnTo>
                  <a:pt x="0" y="0"/>
                </a:lnTo>
                <a:lnTo>
                  <a:pt x="114300" y="0"/>
                </a:lnTo>
                <a:lnTo>
                  <a:pt x="114300" y="362316"/>
                </a:lnTo>
                <a:lnTo>
                  <a:pt x="0" y="362316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3452715" y="2993937"/>
            <a:ext cx="114300" cy="362585"/>
          </a:xfrm>
          <a:custGeom>
            <a:avLst/>
            <a:gdLst/>
            <a:ahLst/>
            <a:cxnLst/>
            <a:rect l="l" t="t" r="r" b="b"/>
            <a:pathLst>
              <a:path w="114300" h="362585">
                <a:moveTo>
                  <a:pt x="0" y="362316"/>
                </a:moveTo>
                <a:lnTo>
                  <a:pt x="0" y="0"/>
                </a:lnTo>
                <a:lnTo>
                  <a:pt x="114300" y="0"/>
                </a:lnTo>
                <a:lnTo>
                  <a:pt x="114300" y="362316"/>
                </a:lnTo>
                <a:lnTo>
                  <a:pt x="0" y="362316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3452715" y="3505536"/>
            <a:ext cx="114300" cy="362585"/>
          </a:xfrm>
          <a:custGeom>
            <a:avLst/>
            <a:gdLst/>
            <a:ahLst/>
            <a:cxnLst/>
            <a:rect l="l" t="t" r="r" b="b"/>
            <a:pathLst>
              <a:path w="114300" h="362585">
                <a:moveTo>
                  <a:pt x="0" y="362316"/>
                </a:moveTo>
                <a:lnTo>
                  <a:pt x="0" y="0"/>
                </a:lnTo>
                <a:lnTo>
                  <a:pt x="114300" y="0"/>
                </a:lnTo>
                <a:lnTo>
                  <a:pt x="114300" y="362316"/>
                </a:lnTo>
                <a:lnTo>
                  <a:pt x="0" y="362316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3452715" y="4017135"/>
            <a:ext cx="114300" cy="362585"/>
          </a:xfrm>
          <a:custGeom>
            <a:avLst/>
            <a:gdLst/>
            <a:ahLst/>
            <a:cxnLst/>
            <a:rect l="l" t="t" r="r" b="b"/>
            <a:pathLst>
              <a:path w="114300" h="362585">
                <a:moveTo>
                  <a:pt x="0" y="362316"/>
                </a:moveTo>
                <a:lnTo>
                  <a:pt x="0" y="0"/>
                </a:lnTo>
                <a:lnTo>
                  <a:pt x="114300" y="0"/>
                </a:lnTo>
                <a:lnTo>
                  <a:pt x="114300" y="362316"/>
                </a:lnTo>
                <a:lnTo>
                  <a:pt x="0" y="362316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3452715" y="4528733"/>
            <a:ext cx="114300" cy="362585"/>
          </a:xfrm>
          <a:custGeom>
            <a:avLst/>
            <a:gdLst/>
            <a:ahLst/>
            <a:cxnLst/>
            <a:rect l="l" t="t" r="r" b="b"/>
            <a:pathLst>
              <a:path w="114300" h="362585">
                <a:moveTo>
                  <a:pt x="0" y="362316"/>
                </a:moveTo>
                <a:lnTo>
                  <a:pt x="0" y="0"/>
                </a:lnTo>
                <a:lnTo>
                  <a:pt x="114300" y="0"/>
                </a:lnTo>
                <a:lnTo>
                  <a:pt x="114300" y="362316"/>
                </a:lnTo>
                <a:lnTo>
                  <a:pt x="0" y="362316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3456525" y="5012603"/>
            <a:ext cx="114300" cy="362585"/>
          </a:xfrm>
          <a:custGeom>
            <a:avLst/>
            <a:gdLst/>
            <a:ahLst/>
            <a:cxnLst/>
            <a:rect l="l" t="t" r="r" b="b"/>
            <a:pathLst>
              <a:path w="114300" h="362585">
                <a:moveTo>
                  <a:pt x="0" y="362316"/>
                </a:moveTo>
                <a:lnTo>
                  <a:pt x="0" y="0"/>
                </a:lnTo>
                <a:lnTo>
                  <a:pt x="114300" y="0"/>
                </a:lnTo>
                <a:lnTo>
                  <a:pt x="114300" y="362316"/>
                </a:lnTo>
                <a:lnTo>
                  <a:pt x="0" y="362316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21</a:t>
            </a:fld>
            <a:endParaRPr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2E3334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19829" y="263636"/>
            <a:ext cx="1151496" cy="652816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4164098" y="284892"/>
            <a:ext cx="386397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Module</a:t>
            </a:r>
            <a:r>
              <a:rPr sz="2000" b="1" spc="-15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20:</a:t>
            </a:r>
            <a:r>
              <a:rPr sz="2000" b="1" spc="-15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Casualty</a:t>
            </a:r>
            <a:r>
              <a:rPr sz="2000" b="1" spc="-15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Monitoring</a:t>
            </a:r>
            <a:endParaRPr sz="2000">
              <a:latin typeface="Arial"/>
              <a:cs typeface="Arial"/>
            </a:endParaRPr>
          </a:p>
        </p:txBody>
      </p:sp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3476588" y="822876"/>
            <a:ext cx="497903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dirty="0">
                <a:solidFill>
                  <a:srgbClr val="FFFFFF"/>
                </a:solidFill>
              </a:rPr>
              <a:t>CHECK</a:t>
            </a:r>
            <a:r>
              <a:rPr sz="3600" spc="-35" dirty="0">
                <a:solidFill>
                  <a:srgbClr val="FFFFFF"/>
                </a:solidFill>
              </a:rPr>
              <a:t> </a:t>
            </a:r>
            <a:r>
              <a:rPr sz="3600" spc="-5" dirty="0">
                <a:solidFill>
                  <a:srgbClr val="FFFFFF"/>
                </a:solidFill>
              </a:rPr>
              <a:t>ON</a:t>
            </a:r>
            <a:r>
              <a:rPr sz="3600" spc="-30" dirty="0">
                <a:solidFill>
                  <a:srgbClr val="FFFFFF"/>
                </a:solidFill>
              </a:rPr>
              <a:t> </a:t>
            </a:r>
            <a:r>
              <a:rPr sz="3600" spc="-5" dirty="0">
                <a:solidFill>
                  <a:srgbClr val="FFFFFF"/>
                </a:solidFill>
              </a:rPr>
              <a:t>LEARNING</a:t>
            </a:r>
            <a:endParaRPr sz="3600"/>
          </a:p>
        </p:txBody>
      </p:sp>
      <p:sp>
        <p:nvSpPr>
          <p:cNvPr id="7" name="object 7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192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What</a:t>
            </a:r>
            <a:r>
              <a:rPr spc="-15" dirty="0"/>
              <a:t> </a:t>
            </a:r>
            <a:r>
              <a:rPr spc="-5" dirty="0"/>
              <a:t>does</a:t>
            </a:r>
            <a:r>
              <a:rPr spc="-100" dirty="0"/>
              <a:t> </a:t>
            </a:r>
            <a:r>
              <a:rPr spc="-45" dirty="0"/>
              <a:t>AVPU</a:t>
            </a:r>
            <a:r>
              <a:rPr spc="-10" dirty="0"/>
              <a:t> </a:t>
            </a:r>
            <a:r>
              <a:rPr spc="-5" dirty="0"/>
              <a:t>stand</a:t>
            </a:r>
            <a:r>
              <a:rPr spc="-10" dirty="0"/>
              <a:t> </a:t>
            </a:r>
            <a:r>
              <a:rPr spc="-5" dirty="0"/>
              <a:t>for?</a:t>
            </a:r>
          </a:p>
          <a:p>
            <a:pPr marL="1206500">
              <a:lnSpc>
                <a:spcPct val="100000"/>
              </a:lnSpc>
              <a:spcBef>
                <a:spcPts val="5"/>
              </a:spcBef>
            </a:pPr>
            <a:endParaRPr sz="2500"/>
          </a:p>
          <a:p>
            <a:pPr marL="1219200" marR="5080">
              <a:lnSpc>
                <a:spcPts val="2800"/>
              </a:lnSpc>
            </a:pPr>
            <a:r>
              <a:rPr spc="-5" dirty="0"/>
              <a:t>Why do the TCCC Guidelines </a:t>
            </a:r>
            <a:r>
              <a:rPr dirty="0"/>
              <a:t>state </a:t>
            </a:r>
            <a:r>
              <a:rPr spc="-5" dirty="0"/>
              <a:t>that </a:t>
            </a:r>
            <a:r>
              <a:rPr spc="-655" dirty="0"/>
              <a:t> </a:t>
            </a:r>
            <a:r>
              <a:rPr spc="-5" dirty="0"/>
              <a:t>checking</a:t>
            </a:r>
            <a:r>
              <a:rPr spc="-10" dirty="0"/>
              <a:t> </a:t>
            </a:r>
            <a:r>
              <a:rPr dirty="0"/>
              <a:t>a </a:t>
            </a:r>
            <a:r>
              <a:rPr spc="-5" dirty="0"/>
              <a:t>radial pulse</a:t>
            </a:r>
            <a:r>
              <a:rPr dirty="0"/>
              <a:t> </a:t>
            </a:r>
            <a:r>
              <a:rPr spc="-5" dirty="0"/>
              <a:t>is</a:t>
            </a:r>
            <a:r>
              <a:rPr dirty="0"/>
              <a:t> </a:t>
            </a:r>
            <a:r>
              <a:rPr spc="-5" dirty="0"/>
              <a:t>critical?</a:t>
            </a:r>
          </a:p>
          <a:p>
            <a:pPr marL="1206500">
              <a:lnSpc>
                <a:spcPct val="100000"/>
              </a:lnSpc>
              <a:spcBef>
                <a:spcPts val="40"/>
              </a:spcBef>
            </a:pPr>
            <a:endParaRPr spc="-5" dirty="0"/>
          </a:p>
          <a:p>
            <a:pPr marL="1219200" marR="513080">
              <a:lnSpc>
                <a:spcPts val="2800"/>
              </a:lnSpc>
            </a:pPr>
            <a:r>
              <a:rPr spc="-5" dirty="0"/>
              <a:t>What is the importance of following </a:t>
            </a:r>
            <a:r>
              <a:rPr spc="-655" dirty="0"/>
              <a:t> </a:t>
            </a:r>
            <a:r>
              <a:rPr spc="-5" dirty="0"/>
              <a:t>trends in vital signs?</a:t>
            </a:r>
          </a:p>
        </p:txBody>
      </p:sp>
      <p:pic>
        <p:nvPicPr>
          <p:cNvPr id="8" name="object 8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971441" y="2122571"/>
            <a:ext cx="638312" cy="672396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971441" y="2931255"/>
            <a:ext cx="638312" cy="672396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971441" y="3996147"/>
            <a:ext cx="638312" cy="672396"/>
          </a:xfrm>
          <a:prstGeom prst="rect">
            <a:avLst/>
          </a:prstGeom>
        </p:spPr>
      </p:pic>
      <p:sp>
        <p:nvSpPr>
          <p:cNvPr id="11" name="object 11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22</a:t>
            </a:fld>
            <a:endParaRPr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Module</a:t>
            </a:r>
            <a:r>
              <a:rPr spc="-15" dirty="0"/>
              <a:t> </a:t>
            </a:r>
            <a:r>
              <a:rPr dirty="0"/>
              <a:t>20:</a:t>
            </a:r>
            <a:r>
              <a:rPr spc="-15" dirty="0"/>
              <a:t> </a:t>
            </a:r>
            <a:r>
              <a:rPr spc="-5" dirty="0"/>
              <a:t>Casualty</a:t>
            </a:r>
            <a:r>
              <a:rPr spc="-15" dirty="0"/>
              <a:t> </a:t>
            </a:r>
            <a:r>
              <a:rPr spc="-5" dirty="0"/>
              <a:t>Monitoring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2703226" y="2775210"/>
            <a:ext cx="6785609" cy="939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0" b="1" dirty="0">
                <a:solidFill>
                  <a:srgbClr val="FFFFFF"/>
                </a:solidFill>
                <a:latin typeface="Arial"/>
                <a:cs typeface="Arial"/>
              </a:rPr>
              <a:t>ANY</a:t>
            </a:r>
            <a:r>
              <a:rPr sz="6000" b="1" spc="-17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6000" b="1" spc="-5" dirty="0">
                <a:solidFill>
                  <a:srgbClr val="FFFFFF"/>
                </a:solidFill>
                <a:latin typeface="Arial"/>
                <a:cs typeface="Arial"/>
              </a:rPr>
              <a:t>QUESTIONS?</a:t>
            </a:r>
            <a:endParaRPr sz="6000">
              <a:latin typeface="Arial"/>
              <a:cs typeface="Arial"/>
            </a:endParaRPr>
          </a:p>
        </p:txBody>
      </p:sp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8596314" y="1351766"/>
            <a:ext cx="1497388" cy="1435100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588824" y="1400788"/>
            <a:ext cx="2625206" cy="2356900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7223723" y="4245364"/>
            <a:ext cx="2514600" cy="1828800"/>
          </a:xfrm>
          <a:prstGeom prst="rect">
            <a:avLst/>
          </a:prstGeom>
        </p:spPr>
      </p:pic>
      <p:sp>
        <p:nvSpPr>
          <p:cNvPr id="8" name="object 8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23</a:t>
            </a:fld>
            <a:endParaRPr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4164098" y="284892"/>
            <a:ext cx="386397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Module</a:t>
            </a:r>
            <a:r>
              <a:rPr sz="2000" b="1" spc="-15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20:</a:t>
            </a:r>
            <a:r>
              <a:rPr sz="2000" b="1" spc="-15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Casualty</a:t>
            </a:r>
            <a:r>
              <a:rPr sz="2000" b="1" spc="-15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Monitoring</a:t>
            </a:r>
            <a:endParaRPr sz="2000">
              <a:latin typeface="Arial"/>
              <a:cs typeface="Arial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68675" y="1413868"/>
            <a:ext cx="6021545" cy="4848522"/>
          </a:xfrm>
          <a:prstGeom prst="rect">
            <a:avLst/>
          </a:prstGeom>
        </p:spPr>
      </p:pic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4520939" y="691018"/>
            <a:ext cx="315087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5" dirty="0">
                <a:solidFill>
                  <a:srgbClr val="000000"/>
                </a:solidFill>
              </a:rPr>
              <a:t>REFERENCES</a:t>
            </a:r>
            <a:endParaRPr sz="3600"/>
          </a:p>
        </p:txBody>
      </p:sp>
      <p:sp>
        <p:nvSpPr>
          <p:cNvPr id="6" name="object 6"/>
          <p:cNvSpPr txBox="1"/>
          <p:nvPr/>
        </p:nvSpPr>
        <p:spPr>
          <a:xfrm>
            <a:off x="6139892" y="1974700"/>
            <a:ext cx="4874895" cy="313118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2470"/>
              </a:lnSpc>
              <a:spcBef>
                <a:spcPts val="100"/>
              </a:spcBef>
            </a:pPr>
            <a:r>
              <a:rPr sz="2100" b="1" spc="-5" dirty="0">
                <a:solidFill>
                  <a:srgbClr val="2E3334"/>
                </a:solidFill>
                <a:latin typeface="Arial"/>
                <a:cs typeface="Arial"/>
              </a:rPr>
              <a:t>TCCC:</a:t>
            </a:r>
            <a:r>
              <a:rPr sz="2100" b="1" spc="-35" dirty="0">
                <a:solidFill>
                  <a:srgbClr val="2E3334"/>
                </a:solidFill>
                <a:latin typeface="Arial"/>
                <a:cs typeface="Arial"/>
              </a:rPr>
              <a:t> </a:t>
            </a:r>
            <a:r>
              <a:rPr sz="2100" b="1" spc="-5" dirty="0">
                <a:solidFill>
                  <a:srgbClr val="2E3334"/>
                </a:solidFill>
                <a:latin typeface="Arial"/>
                <a:cs typeface="Arial"/>
              </a:rPr>
              <a:t>Guidelines</a:t>
            </a:r>
            <a:endParaRPr sz="2100">
              <a:latin typeface="Arial"/>
              <a:cs typeface="Arial"/>
            </a:endParaRPr>
          </a:p>
          <a:p>
            <a:pPr marL="12700">
              <a:lnSpc>
                <a:spcPts val="1870"/>
              </a:lnSpc>
            </a:pPr>
            <a:r>
              <a:rPr sz="1600" dirty="0">
                <a:solidFill>
                  <a:srgbClr val="2E3334"/>
                </a:solidFill>
                <a:latin typeface="Arial MT"/>
                <a:cs typeface="Arial MT"/>
              </a:rPr>
              <a:t>by</a:t>
            </a:r>
            <a:r>
              <a:rPr sz="1600" spc="-3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E3334"/>
                </a:solidFill>
                <a:latin typeface="Arial MT"/>
                <a:cs typeface="Arial MT"/>
              </a:rPr>
              <a:t>JTS/CoTCCC</a:t>
            </a:r>
            <a:endParaRPr sz="1600">
              <a:latin typeface="Arial MT"/>
              <a:cs typeface="Arial MT"/>
            </a:endParaRPr>
          </a:p>
          <a:p>
            <a:pPr marL="12700" marR="1524635">
              <a:lnSpc>
                <a:spcPts val="1600"/>
              </a:lnSpc>
              <a:spcBef>
                <a:spcPts val="805"/>
              </a:spcBef>
            </a:pPr>
            <a:r>
              <a:rPr sz="1400" b="1" spc="-5" dirty="0">
                <a:solidFill>
                  <a:srgbClr val="2E3334"/>
                </a:solidFill>
                <a:latin typeface="Arial"/>
                <a:cs typeface="Arial"/>
              </a:rPr>
              <a:t>Updated regularly </a:t>
            </a:r>
            <a:r>
              <a:rPr sz="1400" b="1" dirty="0">
                <a:solidFill>
                  <a:srgbClr val="2E3334"/>
                </a:solidFill>
                <a:latin typeface="Arial"/>
                <a:cs typeface="Arial"/>
              </a:rPr>
              <a:t>– latest </a:t>
            </a:r>
            <a:r>
              <a:rPr sz="1400" b="1" spc="-5" dirty="0">
                <a:solidFill>
                  <a:srgbClr val="2E3334"/>
                </a:solidFill>
                <a:latin typeface="Arial"/>
                <a:cs typeface="Arial"/>
              </a:rPr>
              <a:t>edition dated </a:t>
            </a:r>
            <a:r>
              <a:rPr sz="1400" b="1" spc="-375" dirty="0">
                <a:solidFill>
                  <a:srgbClr val="2E3334"/>
                </a:solidFill>
                <a:latin typeface="Arial"/>
                <a:cs typeface="Arial"/>
              </a:rPr>
              <a:t> </a:t>
            </a:r>
            <a:r>
              <a:rPr sz="1400" b="1" dirty="0">
                <a:solidFill>
                  <a:srgbClr val="2E3334"/>
                </a:solidFill>
                <a:latin typeface="Arial"/>
                <a:cs typeface="Arial"/>
              </a:rPr>
              <a:t>5</a:t>
            </a:r>
            <a:r>
              <a:rPr sz="1400" b="1" spc="-5" dirty="0">
                <a:solidFill>
                  <a:srgbClr val="2E3334"/>
                </a:solidFill>
                <a:latin typeface="Arial"/>
                <a:cs typeface="Arial"/>
              </a:rPr>
              <a:t> November</a:t>
            </a:r>
            <a:r>
              <a:rPr sz="1400" b="1" dirty="0">
                <a:solidFill>
                  <a:srgbClr val="2E3334"/>
                </a:solidFill>
                <a:latin typeface="Arial"/>
                <a:cs typeface="Arial"/>
              </a:rPr>
              <a:t> 2020</a:t>
            </a:r>
            <a:endParaRPr sz="1400">
              <a:latin typeface="Arial"/>
              <a:cs typeface="Arial"/>
            </a:endParaRPr>
          </a:p>
          <a:p>
            <a:pPr marL="12700" marR="5080">
              <a:lnSpc>
                <a:spcPts val="1600"/>
              </a:lnSpc>
            </a:pPr>
            <a:r>
              <a:rPr sz="1400" spc="-5" dirty="0">
                <a:solidFill>
                  <a:srgbClr val="2E3334"/>
                </a:solidFill>
                <a:latin typeface="Arial MT"/>
                <a:cs typeface="Arial MT"/>
              </a:rPr>
              <a:t>These </a:t>
            </a:r>
            <a:r>
              <a:rPr sz="1400" dirty="0">
                <a:solidFill>
                  <a:srgbClr val="2E3334"/>
                </a:solidFill>
                <a:latin typeface="Arial MT"/>
                <a:cs typeface="Arial MT"/>
              </a:rPr>
              <a:t>guidelines are the result of decisions made by the </a:t>
            </a:r>
            <a:r>
              <a:rPr sz="1400" spc="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400" dirty="0">
                <a:solidFill>
                  <a:srgbClr val="2E3334"/>
                </a:solidFill>
                <a:latin typeface="Arial MT"/>
                <a:cs typeface="Arial MT"/>
              </a:rPr>
              <a:t>Committee</a:t>
            </a:r>
            <a:r>
              <a:rPr sz="1400" spc="-10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400" dirty="0">
                <a:solidFill>
                  <a:srgbClr val="2E3334"/>
                </a:solidFill>
                <a:latin typeface="Arial MT"/>
                <a:cs typeface="Arial MT"/>
              </a:rPr>
              <a:t>on</a:t>
            </a:r>
            <a:r>
              <a:rPr sz="1400" spc="-40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400" spc="-25" dirty="0">
                <a:solidFill>
                  <a:srgbClr val="2E3334"/>
                </a:solidFill>
                <a:latin typeface="Arial MT"/>
                <a:cs typeface="Arial MT"/>
              </a:rPr>
              <a:t>Tactical</a:t>
            </a:r>
            <a:r>
              <a:rPr sz="1400" spc="-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400" dirty="0">
                <a:solidFill>
                  <a:srgbClr val="2E3334"/>
                </a:solidFill>
                <a:latin typeface="Arial MT"/>
                <a:cs typeface="Arial MT"/>
              </a:rPr>
              <a:t>Combat</a:t>
            </a:r>
            <a:r>
              <a:rPr sz="1400" spc="-1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400" dirty="0">
                <a:solidFill>
                  <a:srgbClr val="2E3334"/>
                </a:solidFill>
                <a:latin typeface="Arial MT"/>
                <a:cs typeface="Arial MT"/>
              </a:rPr>
              <a:t>Casualty</a:t>
            </a:r>
            <a:r>
              <a:rPr sz="1400" spc="-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400" dirty="0">
                <a:solidFill>
                  <a:srgbClr val="2E3334"/>
                </a:solidFill>
                <a:latin typeface="Arial MT"/>
                <a:cs typeface="Arial MT"/>
              </a:rPr>
              <a:t>Care</a:t>
            </a:r>
            <a:r>
              <a:rPr sz="1400" spc="-10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400" dirty="0">
                <a:solidFill>
                  <a:srgbClr val="2E3334"/>
                </a:solidFill>
                <a:latin typeface="Arial MT"/>
                <a:cs typeface="Arial MT"/>
              </a:rPr>
              <a:t>as</a:t>
            </a:r>
            <a:r>
              <a:rPr sz="1400" spc="-10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400" dirty="0">
                <a:solidFill>
                  <a:srgbClr val="2E3334"/>
                </a:solidFill>
                <a:latin typeface="Arial MT"/>
                <a:cs typeface="Arial MT"/>
              </a:rPr>
              <a:t>they</a:t>
            </a:r>
            <a:r>
              <a:rPr sz="1400" spc="-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400" dirty="0">
                <a:solidFill>
                  <a:srgbClr val="2E3334"/>
                </a:solidFill>
                <a:latin typeface="Arial MT"/>
                <a:cs typeface="Arial MT"/>
              </a:rPr>
              <a:t>explore </a:t>
            </a:r>
            <a:r>
              <a:rPr sz="1400" spc="-37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400" dirty="0">
                <a:solidFill>
                  <a:srgbClr val="2E3334"/>
                </a:solidFill>
                <a:latin typeface="Arial MT"/>
                <a:cs typeface="Arial MT"/>
              </a:rPr>
              <a:t>evidence-based</a:t>
            </a:r>
            <a:r>
              <a:rPr sz="1400" spc="-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400" dirty="0">
                <a:solidFill>
                  <a:srgbClr val="2E3334"/>
                </a:solidFill>
                <a:latin typeface="Arial MT"/>
                <a:cs typeface="Arial MT"/>
              </a:rPr>
              <a:t>research</a:t>
            </a:r>
            <a:r>
              <a:rPr sz="1400" spc="-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400" dirty="0">
                <a:solidFill>
                  <a:srgbClr val="2E3334"/>
                </a:solidFill>
                <a:latin typeface="Arial MT"/>
                <a:cs typeface="Arial MT"/>
              </a:rPr>
              <a:t>regarding best</a:t>
            </a:r>
            <a:r>
              <a:rPr sz="1400" spc="-10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2E3334"/>
                </a:solidFill>
                <a:latin typeface="Arial MT"/>
                <a:cs typeface="Arial MT"/>
              </a:rPr>
              <a:t>practices</a:t>
            </a:r>
            <a:endParaRPr sz="1400">
              <a:latin typeface="Arial MT"/>
              <a:cs typeface="Arial MT"/>
            </a:endParaRPr>
          </a:p>
          <a:p>
            <a:pPr>
              <a:lnSpc>
                <a:spcPct val="100000"/>
              </a:lnSpc>
            </a:pPr>
            <a:endParaRPr sz="15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1350">
              <a:latin typeface="Arial MT"/>
              <a:cs typeface="Arial MT"/>
            </a:endParaRPr>
          </a:p>
          <a:p>
            <a:pPr marL="12700">
              <a:lnSpc>
                <a:spcPts val="2470"/>
              </a:lnSpc>
            </a:pPr>
            <a:r>
              <a:rPr sz="2100" b="1" spc="-5" dirty="0">
                <a:solidFill>
                  <a:srgbClr val="2E3334"/>
                </a:solidFill>
                <a:latin typeface="Arial"/>
                <a:cs typeface="Arial"/>
              </a:rPr>
              <a:t>PHTLS: Military Edition, Chapter </a:t>
            </a:r>
            <a:r>
              <a:rPr sz="2100" b="1" dirty="0">
                <a:solidFill>
                  <a:srgbClr val="2E3334"/>
                </a:solidFill>
                <a:latin typeface="Arial"/>
                <a:cs typeface="Arial"/>
              </a:rPr>
              <a:t>25</a:t>
            </a:r>
            <a:endParaRPr sz="2100">
              <a:latin typeface="Arial"/>
              <a:cs typeface="Arial"/>
            </a:endParaRPr>
          </a:p>
          <a:p>
            <a:pPr marL="12700">
              <a:lnSpc>
                <a:spcPts val="1830"/>
              </a:lnSpc>
            </a:pPr>
            <a:r>
              <a:rPr sz="1600" dirty="0">
                <a:solidFill>
                  <a:srgbClr val="2E3334"/>
                </a:solidFill>
                <a:latin typeface="Arial MT"/>
                <a:cs typeface="Arial MT"/>
              </a:rPr>
              <a:t>by</a:t>
            </a:r>
            <a:r>
              <a:rPr sz="1600" spc="-5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2E3334"/>
                </a:solidFill>
                <a:latin typeface="Arial MT"/>
                <a:cs typeface="Arial MT"/>
              </a:rPr>
              <a:t>NAEMT</a:t>
            </a:r>
            <a:endParaRPr sz="1600">
              <a:latin typeface="Arial MT"/>
              <a:cs typeface="Arial MT"/>
            </a:endParaRPr>
          </a:p>
          <a:p>
            <a:pPr marL="12700" marR="1658620">
              <a:lnSpc>
                <a:spcPts val="1800"/>
              </a:lnSpc>
              <a:spcBef>
                <a:spcPts val="120"/>
              </a:spcBef>
            </a:pPr>
            <a:r>
              <a:rPr sz="1600" b="1" spc="-5" dirty="0">
                <a:solidFill>
                  <a:srgbClr val="2E3334"/>
                </a:solidFill>
                <a:latin typeface="Arial"/>
                <a:cs typeface="Arial"/>
              </a:rPr>
              <a:t>Prehospital</a:t>
            </a:r>
            <a:r>
              <a:rPr sz="1600" b="1" spc="-10" dirty="0">
                <a:solidFill>
                  <a:srgbClr val="2E3334"/>
                </a:solidFill>
                <a:latin typeface="Arial"/>
                <a:cs typeface="Arial"/>
              </a:rPr>
              <a:t> </a:t>
            </a:r>
            <a:r>
              <a:rPr sz="1600" b="1" spc="-20" dirty="0">
                <a:solidFill>
                  <a:srgbClr val="2E3334"/>
                </a:solidFill>
                <a:latin typeface="Arial"/>
                <a:cs typeface="Arial"/>
              </a:rPr>
              <a:t>Trauma</a:t>
            </a:r>
            <a:r>
              <a:rPr sz="1600" b="1" spc="-5" dirty="0">
                <a:solidFill>
                  <a:srgbClr val="2E3334"/>
                </a:solidFill>
                <a:latin typeface="Arial"/>
                <a:cs typeface="Arial"/>
              </a:rPr>
              <a:t> Life</a:t>
            </a:r>
            <a:r>
              <a:rPr sz="1600" b="1" dirty="0">
                <a:solidFill>
                  <a:srgbClr val="2E3334"/>
                </a:solidFill>
                <a:latin typeface="Arial"/>
                <a:cs typeface="Arial"/>
              </a:rPr>
              <a:t> </a:t>
            </a:r>
            <a:r>
              <a:rPr sz="1600" b="1" spc="-5" dirty="0">
                <a:solidFill>
                  <a:srgbClr val="2E3334"/>
                </a:solidFill>
                <a:latin typeface="Arial"/>
                <a:cs typeface="Arial"/>
              </a:rPr>
              <a:t>Support, </a:t>
            </a:r>
            <a:r>
              <a:rPr sz="1600" b="1" spc="-430" dirty="0">
                <a:solidFill>
                  <a:srgbClr val="2E3334"/>
                </a:solidFill>
                <a:latin typeface="Arial"/>
                <a:cs typeface="Arial"/>
              </a:rPr>
              <a:t> </a:t>
            </a:r>
            <a:r>
              <a:rPr sz="1600" b="1" spc="-5" dirty="0">
                <a:solidFill>
                  <a:srgbClr val="2E3334"/>
                </a:solidFill>
                <a:latin typeface="Arial"/>
                <a:cs typeface="Arial"/>
              </a:rPr>
              <a:t>Military Ninth Edition</a:t>
            </a:r>
            <a:endParaRPr sz="1600">
              <a:latin typeface="Arial"/>
              <a:cs typeface="Arial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3689549" y="4778405"/>
            <a:ext cx="969010" cy="305435"/>
          </a:xfrm>
          <a:custGeom>
            <a:avLst/>
            <a:gdLst/>
            <a:ahLst/>
            <a:cxnLst/>
            <a:rect l="l" t="t" r="r" b="b"/>
            <a:pathLst>
              <a:path w="969010" h="305435">
                <a:moveTo>
                  <a:pt x="16690" y="0"/>
                </a:moveTo>
                <a:lnTo>
                  <a:pt x="0" y="238686"/>
                </a:lnTo>
                <a:lnTo>
                  <a:pt x="951788" y="305241"/>
                </a:lnTo>
                <a:lnTo>
                  <a:pt x="968479" y="66554"/>
                </a:lnTo>
                <a:lnTo>
                  <a:pt x="16690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 rot="180000">
            <a:off x="3839241" y="4857065"/>
            <a:ext cx="670045" cy="1397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100"/>
              </a:lnSpc>
            </a:pPr>
            <a:r>
              <a:rPr sz="1650" b="1" spc="-37" baseline="5050" dirty="0">
                <a:solidFill>
                  <a:srgbClr val="FFFFFF"/>
                </a:solidFill>
                <a:latin typeface="Arial"/>
                <a:cs typeface="Arial"/>
              </a:rPr>
              <a:t>N</a:t>
            </a:r>
            <a:r>
              <a:rPr sz="1650" b="1" spc="-37" baseline="2525" dirty="0">
                <a:solidFill>
                  <a:srgbClr val="FFFFFF"/>
                </a:solidFill>
                <a:latin typeface="Arial"/>
                <a:cs typeface="Arial"/>
              </a:rPr>
              <a:t>O</a:t>
            </a:r>
            <a:r>
              <a:rPr sz="1650" b="1" baseline="2525" dirty="0">
                <a:solidFill>
                  <a:srgbClr val="FFFFFF"/>
                </a:solidFill>
                <a:latin typeface="Arial"/>
                <a:cs typeface="Arial"/>
              </a:rPr>
              <a:t>V</a:t>
            </a:r>
            <a:r>
              <a:rPr sz="1650" b="1" spc="-37" baseline="2525" dirty="0">
                <a:solidFill>
                  <a:srgbClr val="FFFFFF"/>
                </a:solidFill>
                <a:latin typeface="Arial"/>
                <a:cs typeface="Arial"/>
              </a:rPr>
              <a:t> 2</a:t>
            </a:r>
            <a:r>
              <a:rPr sz="1100" b="1" spc="-25" dirty="0">
                <a:solidFill>
                  <a:srgbClr val="FFFFFF"/>
                </a:solidFill>
                <a:latin typeface="Arial"/>
                <a:cs typeface="Arial"/>
              </a:rPr>
              <a:t>02</a:t>
            </a:r>
            <a:r>
              <a:rPr sz="1100" b="1" dirty="0">
                <a:solidFill>
                  <a:srgbClr val="FFFFFF"/>
                </a:solidFill>
                <a:latin typeface="Arial"/>
                <a:cs typeface="Arial"/>
              </a:rPr>
              <a:t>0</a:t>
            </a:r>
            <a:endParaRPr sz="1100">
              <a:latin typeface="Arial"/>
              <a:cs typeface="Arial"/>
            </a:endParaRPr>
          </a:p>
        </p:txBody>
      </p:sp>
      <p:sp>
        <p:nvSpPr>
          <p:cNvPr id="9" name="object 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24</a:t>
            </a:fld>
            <a:endParaRPr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</TotalTime>
  <Words>1194</Words>
  <Application>Microsoft Office PowerPoint</Application>
  <PresentationFormat>Widescreen</PresentationFormat>
  <Paragraphs>215</Paragraphs>
  <Slides>24</Slides>
  <Notes>0</Notes>
  <HiddenSlides>0</HiddenSlides>
  <MMClips>8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9" baseType="lpstr">
      <vt:lpstr>Arial</vt:lpstr>
      <vt:lpstr>Arial Black</vt:lpstr>
      <vt:lpstr>Arial MT</vt:lpstr>
      <vt:lpstr>Calibri</vt:lpstr>
      <vt:lpstr>Office Theme</vt:lpstr>
      <vt:lpstr>TACTICAL COMBAT  CASUALTY CARE COURSE MODULE 20: CASUALTY MONITORING</vt:lpstr>
      <vt:lpstr>Module 20: Casualty Monitoring</vt:lpstr>
      <vt:lpstr>Module 20: Casualty Monitoring</vt:lpstr>
      <vt:lpstr>CASUALTY MONITORING OVERVIEW  IN MARCH PAWS</vt:lpstr>
      <vt:lpstr>ASSESSING THE LEVEL  OF CONSCIOUSNESS</vt:lpstr>
      <vt:lpstr>PowerPoint Presentation</vt:lpstr>
      <vt:lpstr>Module 20: Casualty Monitoring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ASSESSING RESPIRATIONS</vt:lpstr>
      <vt:lpstr>Module 20: Casualty Monitoring</vt:lpstr>
      <vt:lpstr>PowerPoint Presentation</vt:lpstr>
      <vt:lpstr>Module 20: Casualty Monitoring</vt:lpstr>
      <vt:lpstr>PowerPoint Presentation</vt:lpstr>
      <vt:lpstr>Module 20: Casualty Monitoring</vt:lpstr>
      <vt:lpstr>Module 20: Casualty Monitoring</vt:lpstr>
      <vt:lpstr>CASUALTY MONITORING  SKILL STATION</vt:lpstr>
      <vt:lpstr>Module 20: Casualty Monitoring</vt:lpstr>
      <vt:lpstr>CHECK ON LEARNING</vt:lpstr>
      <vt:lpstr>Module 20: Casualty Monitoring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CMC Mod 20 Casualty Monitoring V1.15 JTS FINAL</dc:title>
  <cp:lastModifiedBy>adam rafferty</cp:lastModifiedBy>
  <cp:revision>1</cp:revision>
  <dcterms:created xsi:type="dcterms:W3CDTF">2023-08-01T20:52:11Z</dcterms:created>
  <dcterms:modified xsi:type="dcterms:W3CDTF">2023-10-02T20:21:24Z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2022-06-13T00:00:00Z</vt:filetime>
  </property>
  <property fmtid="{D5CDD505-2E9C-101B-9397-08002B2CF9AE}" pid="3" name="Creator">
    <vt:lpwstr>Keynote</vt:lpwstr>
  </property>
  <property fmtid="{D5CDD505-2E9C-101B-9397-08002B2CF9AE}" pid="4" name="LastSaved">
    <vt:filetime>2023-08-01T00:00:00Z</vt:filetime>
  </property>
</Properties>
</file>